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37" r:id="rId1"/>
  </p:sldMasterIdLst>
  <p:notesMasterIdLst>
    <p:notesMasterId r:id="rId17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71" r:id="rId14"/>
    <p:sldId id="268" r:id="rId15"/>
    <p:sldId id="27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>
        <p:scale>
          <a:sx n="83" d="100"/>
          <a:sy n="83" d="100"/>
        </p:scale>
        <p:origin x="40" y="1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BAB018-1128-410D-A7A1-46244F5AA307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2B3F8771-AC83-4A54-9E6E-843FEFBFB329}">
      <dgm:prSet phldrT="[Text]" custT="1"/>
      <dgm:spPr/>
      <dgm:t>
        <a:bodyPr/>
        <a:lstStyle/>
        <a:p>
          <a:r>
            <a:rPr lang="en-GB" sz="1200" dirty="0" err="1"/>
            <a:t>Planificare</a:t>
          </a:r>
          <a:endParaRPr lang="en-GB" sz="1200" dirty="0"/>
        </a:p>
      </dgm:t>
    </dgm:pt>
    <dgm:pt modelId="{863E5DFF-65EF-4D29-BCE9-FA82DFDF065B}" type="parTrans" cxnId="{BA6ACC08-504E-4C54-B938-63249ECCC784}">
      <dgm:prSet/>
      <dgm:spPr/>
      <dgm:t>
        <a:bodyPr/>
        <a:lstStyle/>
        <a:p>
          <a:endParaRPr lang="en-GB"/>
        </a:p>
      </dgm:t>
    </dgm:pt>
    <dgm:pt modelId="{A98A1759-EB09-41AB-BFF5-16CD0C242A09}" type="sibTrans" cxnId="{BA6ACC08-504E-4C54-B938-63249ECCC784}">
      <dgm:prSet/>
      <dgm:spPr/>
      <dgm:t>
        <a:bodyPr/>
        <a:lstStyle/>
        <a:p>
          <a:endParaRPr lang="en-GB"/>
        </a:p>
      </dgm:t>
    </dgm:pt>
    <dgm:pt modelId="{290EDF06-81CC-45B6-95A2-C1228CEF4A31}">
      <dgm:prSet phldrT="[Text]" custT="1"/>
      <dgm:spPr/>
      <dgm:t>
        <a:bodyPr/>
        <a:lstStyle/>
        <a:p>
          <a:r>
            <a:rPr lang="en-GB" sz="1200" dirty="0"/>
            <a:t>Analiza </a:t>
          </a:r>
          <a:r>
            <a:rPr lang="en-GB" sz="1200" dirty="0" err="1"/>
            <a:t>cerintelor</a:t>
          </a:r>
          <a:endParaRPr lang="en-GB" sz="1200" dirty="0"/>
        </a:p>
      </dgm:t>
    </dgm:pt>
    <dgm:pt modelId="{1912E94A-8B1E-4836-BF29-7B17EDB4229F}" type="parTrans" cxnId="{9EE32BC6-4152-47D5-921A-7E73A1F70DA6}">
      <dgm:prSet/>
      <dgm:spPr/>
      <dgm:t>
        <a:bodyPr/>
        <a:lstStyle/>
        <a:p>
          <a:endParaRPr lang="en-GB"/>
        </a:p>
      </dgm:t>
    </dgm:pt>
    <dgm:pt modelId="{22FB6200-0CDD-440F-94EB-75A245BEB385}" type="sibTrans" cxnId="{9EE32BC6-4152-47D5-921A-7E73A1F70DA6}">
      <dgm:prSet/>
      <dgm:spPr/>
      <dgm:t>
        <a:bodyPr/>
        <a:lstStyle/>
        <a:p>
          <a:endParaRPr lang="en-GB"/>
        </a:p>
      </dgm:t>
    </dgm:pt>
    <dgm:pt modelId="{7D2759C3-18CC-4217-9DA8-C1D0F020DBA5}">
      <dgm:prSet phldrT="[Text]" custT="1"/>
      <dgm:spPr/>
      <dgm:t>
        <a:bodyPr/>
        <a:lstStyle/>
        <a:p>
          <a:r>
            <a:rPr lang="en-GB" sz="1200" dirty="0"/>
            <a:t>Design</a:t>
          </a:r>
        </a:p>
      </dgm:t>
    </dgm:pt>
    <dgm:pt modelId="{D9A831A5-8A5A-448B-BEEA-29E5B342EA5E}" type="parTrans" cxnId="{3CC8CD15-E19A-4200-B54D-9E10BF0F3717}">
      <dgm:prSet/>
      <dgm:spPr/>
      <dgm:t>
        <a:bodyPr/>
        <a:lstStyle/>
        <a:p>
          <a:endParaRPr lang="en-GB"/>
        </a:p>
      </dgm:t>
    </dgm:pt>
    <dgm:pt modelId="{1EA01CB5-8CE2-42A5-B7B6-20CB78859F4D}" type="sibTrans" cxnId="{3CC8CD15-E19A-4200-B54D-9E10BF0F3717}">
      <dgm:prSet/>
      <dgm:spPr/>
      <dgm:t>
        <a:bodyPr/>
        <a:lstStyle/>
        <a:p>
          <a:endParaRPr lang="en-GB"/>
        </a:p>
      </dgm:t>
    </dgm:pt>
    <dgm:pt modelId="{1E803057-E886-4B97-8E7A-27F739BD8096}">
      <dgm:prSet phldrT="[Text]" custT="1"/>
      <dgm:spPr/>
      <dgm:t>
        <a:bodyPr/>
        <a:lstStyle/>
        <a:p>
          <a:r>
            <a:rPr lang="en-GB" sz="1200" dirty="0" err="1"/>
            <a:t>Implementare</a:t>
          </a:r>
          <a:endParaRPr lang="en-GB" sz="1200" dirty="0"/>
        </a:p>
      </dgm:t>
    </dgm:pt>
    <dgm:pt modelId="{B673CFE3-CC0A-4168-A6C0-62B37E0E9CDD}" type="parTrans" cxnId="{1F79D396-1B87-4743-8145-D04D852268E7}">
      <dgm:prSet/>
      <dgm:spPr/>
      <dgm:t>
        <a:bodyPr/>
        <a:lstStyle/>
        <a:p>
          <a:endParaRPr lang="en-GB"/>
        </a:p>
      </dgm:t>
    </dgm:pt>
    <dgm:pt modelId="{AA5F1655-1F13-4186-8D3B-0C8602A68223}" type="sibTrans" cxnId="{1F79D396-1B87-4743-8145-D04D852268E7}">
      <dgm:prSet/>
      <dgm:spPr/>
      <dgm:t>
        <a:bodyPr/>
        <a:lstStyle/>
        <a:p>
          <a:endParaRPr lang="en-GB"/>
        </a:p>
      </dgm:t>
    </dgm:pt>
    <dgm:pt modelId="{F845C9EF-6921-48F4-91C0-3618AAFF7B8B}">
      <dgm:prSet phldrT="[Text]"/>
      <dgm:spPr/>
      <dgm:t>
        <a:bodyPr/>
        <a:lstStyle/>
        <a:p>
          <a:r>
            <a:rPr lang="en-GB" dirty="0" err="1"/>
            <a:t>Executare</a:t>
          </a:r>
          <a:endParaRPr lang="en-GB" dirty="0"/>
        </a:p>
      </dgm:t>
    </dgm:pt>
    <dgm:pt modelId="{F1C6DB29-2404-4129-BCFB-60DA382D4850}" type="parTrans" cxnId="{520C7B99-A3D5-44BD-AF67-448C72A13FD8}">
      <dgm:prSet/>
      <dgm:spPr/>
      <dgm:t>
        <a:bodyPr/>
        <a:lstStyle/>
        <a:p>
          <a:endParaRPr lang="en-GB"/>
        </a:p>
      </dgm:t>
    </dgm:pt>
    <dgm:pt modelId="{5E389DA8-88CD-41F4-85CF-C49106A455F5}" type="sibTrans" cxnId="{520C7B99-A3D5-44BD-AF67-448C72A13FD8}">
      <dgm:prSet/>
      <dgm:spPr/>
      <dgm:t>
        <a:bodyPr/>
        <a:lstStyle/>
        <a:p>
          <a:endParaRPr lang="en-GB"/>
        </a:p>
      </dgm:t>
    </dgm:pt>
    <dgm:pt modelId="{447B05E6-7A33-4D1F-A434-012A48DE77E9}">
      <dgm:prSet phldrT="[Text]"/>
      <dgm:spPr/>
      <dgm:t>
        <a:bodyPr/>
        <a:lstStyle/>
        <a:p>
          <a:r>
            <a:rPr lang="en-GB" dirty="0" err="1"/>
            <a:t>Completare</a:t>
          </a:r>
          <a:endParaRPr lang="en-GB" dirty="0"/>
        </a:p>
      </dgm:t>
    </dgm:pt>
    <dgm:pt modelId="{09342728-B72C-4EB7-BACD-0DF24C26DC8B}" type="parTrans" cxnId="{2C4EF927-A6EC-4578-8BE0-35E0C5F54DD1}">
      <dgm:prSet/>
      <dgm:spPr/>
      <dgm:t>
        <a:bodyPr/>
        <a:lstStyle/>
        <a:p>
          <a:endParaRPr lang="en-GB"/>
        </a:p>
      </dgm:t>
    </dgm:pt>
    <dgm:pt modelId="{6D9057C7-7DD3-4050-9958-0F3670C79C32}" type="sibTrans" cxnId="{2C4EF927-A6EC-4578-8BE0-35E0C5F54DD1}">
      <dgm:prSet/>
      <dgm:spPr/>
      <dgm:t>
        <a:bodyPr/>
        <a:lstStyle/>
        <a:p>
          <a:endParaRPr lang="en-GB"/>
        </a:p>
      </dgm:t>
    </dgm:pt>
    <dgm:pt modelId="{79721330-A7BB-4DF8-8A68-FCB03A9BDE79}">
      <dgm:prSet phldrT="[Text]"/>
      <dgm:spPr/>
      <dgm:t>
        <a:bodyPr/>
        <a:lstStyle/>
        <a:p>
          <a:r>
            <a:rPr lang="en-GB" dirty="0" err="1"/>
            <a:t>Monitorizare</a:t>
          </a:r>
          <a:r>
            <a:rPr lang="en-GB" dirty="0"/>
            <a:t> </a:t>
          </a:r>
          <a:r>
            <a:rPr lang="en-GB" dirty="0" err="1"/>
            <a:t>si</a:t>
          </a:r>
          <a:r>
            <a:rPr lang="en-GB" dirty="0"/>
            <a:t> Control</a:t>
          </a:r>
        </a:p>
      </dgm:t>
    </dgm:pt>
    <dgm:pt modelId="{3818290B-C25D-4272-87DB-79B968DA463A}" type="parTrans" cxnId="{9089B6B1-5E48-4785-95DA-A2A7FDADAD3E}">
      <dgm:prSet/>
      <dgm:spPr/>
      <dgm:t>
        <a:bodyPr/>
        <a:lstStyle/>
        <a:p>
          <a:endParaRPr lang="en-GB"/>
        </a:p>
      </dgm:t>
    </dgm:pt>
    <dgm:pt modelId="{9E7FAD0E-BD26-4D83-9B16-EE1D778EE284}" type="sibTrans" cxnId="{9089B6B1-5E48-4785-95DA-A2A7FDADAD3E}">
      <dgm:prSet/>
      <dgm:spPr/>
      <dgm:t>
        <a:bodyPr/>
        <a:lstStyle/>
        <a:p>
          <a:endParaRPr lang="en-GB"/>
        </a:p>
      </dgm:t>
    </dgm:pt>
    <dgm:pt modelId="{071EC983-8547-41DF-BF65-3E7D749CCB4C}" type="pres">
      <dgm:prSet presAssocID="{4EBAB018-1128-410D-A7A1-46244F5AA307}" presName="CompostProcess" presStyleCnt="0">
        <dgm:presLayoutVars>
          <dgm:dir/>
          <dgm:resizeHandles val="exact"/>
        </dgm:presLayoutVars>
      </dgm:prSet>
      <dgm:spPr/>
    </dgm:pt>
    <dgm:pt modelId="{FDCB338F-5801-470C-8344-05A0FC38A995}" type="pres">
      <dgm:prSet presAssocID="{4EBAB018-1128-410D-A7A1-46244F5AA307}" presName="arrow" presStyleLbl="bgShp" presStyleIdx="0" presStyleCnt="1" custScaleX="117647" custScaleY="99491" custLinFactNeighborX="-2272" custLinFactNeighborY="-10061"/>
      <dgm:spPr/>
    </dgm:pt>
    <dgm:pt modelId="{CE778846-E710-476D-B552-1B447C97DCF4}" type="pres">
      <dgm:prSet presAssocID="{4EBAB018-1128-410D-A7A1-46244F5AA307}" presName="linearProcess" presStyleCnt="0"/>
      <dgm:spPr/>
    </dgm:pt>
    <dgm:pt modelId="{0489BE68-52A1-4389-8155-693F3700F8AA}" type="pres">
      <dgm:prSet presAssocID="{2B3F8771-AC83-4A54-9E6E-843FEFBFB329}" presName="textNode" presStyleLbl="node1" presStyleIdx="0" presStyleCnt="7" custScaleX="49075" custScaleY="79186" custLinFactNeighborX="30629" custLinFactNeighborY="2734">
        <dgm:presLayoutVars>
          <dgm:bulletEnabled val="1"/>
        </dgm:presLayoutVars>
      </dgm:prSet>
      <dgm:spPr/>
    </dgm:pt>
    <dgm:pt modelId="{3756F842-3C10-4D96-A6E6-8832D323B8BC}" type="pres">
      <dgm:prSet presAssocID="{A98A1759-EB09-41AB-BFF5-16CD0C242A09}" presName="sibTrans" presStyleCnt="0"/>
      <dgm:spPr/>
    </dgm:pt>
    <dgm:pt modelId="{76C26068-1B28-4A83-9D05-554B6B19578E}" type="pres">
      <dgm:prSet presAssocID="{290EDF06-81CC-45B6-95A2-C1228CEF4A31}" presName="textNode" presStyleLbl="node1" presStyleIdx="1" presStyleCnt="7" custScaleX="39430" custScaleY="81067" custLinFactNeighborX="-33893" custLinFactNeighborY="1794">
        <dgm:presLayoutVars>
          <dgm:bulletEnabled val="1"/>
        </dgm:presLayoutVars>
      </dgm:prSet>
      <dgm:spPr/>
    </dgm:pt>
    <dgm:pt modelId="{B1F2F47D-BFDD-4A00-BCF5-3AA8CA4A5E9C}" type="pres">
      <dgm:prSet presAssocID="{22FB6200-0CDD-440F-94EB-75A245BEB385}" presName="sibTrans" presStyleCnt="0"/>
      <dgm:spPr/>
    </dgm:pt>
    <dgm:pt modelId="{A6880658-0622-40B1-848A-515718DA3053}" type="pres">
      <dgm:prSet presAssocID="{7D2759C3-18CC-4217-9DA8-C1D0F020DBA5}" presName="textNode" presStyleLbl="node1" presStyleIdx="2" presStyleCnt="7" custScaleX="39814" custScaleY="85921" custLinFactNeighborX="-97956" custLinFactNeighborY="-47">
        <dgm:presLayoutVars>
          <dgm:bulletEnabled val="1"/>
        </dgm:presLayoutVars>
      </dgm:prSet>
      <dgm:spPr/>
    </dgm:pt>
    <dgm:pt modelId="{FE7C13EC-CA25-4FCE-A463-3EDE8F760317}" type="pres">
      <dgm:prSet presAssocID="{1EA01CB5-8CE2-42A5-B7B6-20CB78859F4D}" presName="sibTrans" presStyleCnt="0"/>
      <dgm:spPr/>
    </dgm:pt>
    <dgm:pt modelId="{AA91599F-D5D4-4AB2-B8F0-BEB4DE8F7229}" type="pres">
      <dgm:prSet presAssocID="{1E803057-E886-4B97-8E7A-27F739BD8096}" presName="textNode" presStyleLbl="node1" presStyleIdx="3" presStyleCnt="7" custScaleX="35645" custScaleY="83659" custLinFactX="-5091" custLinFactNeighborX="-100000" custLinFactNeighborY="498">
        <dgm:presLayoutVars>
          <dgm:bulletEnabled val="1"/>
        </dgm:presLayoutVars>
      </dgm:prSet>
      <dgm:spPr/>
    </dgm:pt>
    <dgm:pt modelId="{D2BBFB1F-3524-4356-90D5-CBE08B859E3B}" type="pres">
      <dgm:prSet presAssocID="{AA5F1655-1F13-4186-8D3B-0C8602A68223}" presName="sibTrans" presStyleCnt="0"/>
      <dgm:spPr/>
    </dgm:pt>
    <dgm:pt modelId="{9E96DDD4-E01F-465B-8379-DF1C03FDD153}" type="pres">
      <dgm:prSet presAssocID="{F845C9EF-6921-48F4-91C0-3618AAFF7B8B}" presName="textNode" presStyleLbl="node1" presStyleIdx="4" presStyleCnt="7" custScaleX="41568" custScaleY="83057" custLinFactX="-11813" custLinFactNeighborX="-100000" custLinFactNeighborY="799">
        <dgm:presLayoutVars>
          <dgm:bulletEnabled val="1"/>
        </dgm:presLayoutVars>
      </dgm:prSet>
      <dgm:spPr/>
    </dgm:pt>
    <dgm:pt modelId="{31CD572D-01E2-46FD-89C9-FED6D8B0AEBA}" type="pres">
      <dgm:prSet presAssocID="{5E389DA8-88CD-41F4-85CF-C49106A455F5}" presName="sibTrans" presStyleCnt="0"/>
      <dgm:spPr/>
    </dgm:pt>
    <dgm:pt modelId="{1E4AF416-1E43-491E-A709-B05837EF5C75}" type="pres">
      <dgm:prSet presAssocID="{447B05E6-7A33-4D1F-A434-012A48DE77E9}" presName="textNode" presStyleLbl="node1" presStyleIdx="5" presStyleCnt="7" custScaleX="38737" custScaleY="83058" custLinFactX="-18731" custLinFactNeighborX="-100000" custLinFactNeighborY="798">
        <dgm:presLayoutVars>
          <dgm:bulletEnabled val="1"/>
        </dgm:presLayoutVars>
      </dgm:prSet>
      <dgm:spPr/>
    </dgm:pt>
    <dgm:pt modelId="{D4D3A3EC-7625-44A5-9F41-5D62A8A858E3}" type="pres">
      <dgm:prSet presAssocID="{6D9057C7-7DD3-4050-9958-0F3670C79C32}" presName="sibTrans" presStyleCnt="0"/>
      <dgm:spPr/>
    </dgm:pt>
    <dgm:pt modelId="{2BAF6B21-FBD0-4BB4-BD3A-B9A709B3B8BB}" type="pres">
      <dgm:prSet presAssocID="{79721330-A7BB-4DF8-8A68-FCB03A9BDE79}" presName="textNode" presStyleLbl="node1" presStyleIdx="6" presStyleCnt="7" custScaleX="38737" custScaleY="83058" custLinFactX="-25731" custLinFactNeighborX="-100000" custLinFactNeighborY="-2131">
        <dgm:presLayoutVars>
          <dgm:bulletEnabled val="1"/>
        </dgm:presLayoutVars>
      </dgm:prSet>
      <dgm:spPr/>
    </dgm:pt>
  </dgm:ptLst>
  <dgm:cxnLst>
    <dgm:cxn modelId="{BA6ACC08-504E-4C54-B938-63249ECCC784}" srcId="{4EBAB018-1128-410D-A7A1-46244F5AA307}" destId="{2B3F8771-AC83-4A54-9E6E-843FEFBFB329}" srcOrd="0" destOrd="0" parTransId="{863E5DFF-65EF-4D29-BCE9-FA82DFDF065B}" sibTransId="{A98A1759-EB09-41AB-BFF5-16CD0C242A09}"/>
    <dgm:cxn modelId="{3CC8CD15-E19A-4200-B54D-9E10BF0F3717}" srcId="{4EBAB018-1128-410D-A7A1-46244F5AA307}" destId="{7D2759C3-18CC-4217-9DA8-C1D0F020DBA5}" srcOrd="2" destOrd="0" parTransId="{D9A831A5-8A5A-448B-BEEA-29E5B342EA5E}" sibTransId="{1EA01CB5-8CE2-42A5-B7B6-20CB78859F4D}"/>
    <dgm:cxn modelId="{63987324-F01D-406D-B9A8-4C6695A6E1D3}" type="presOf" srcId="{290EDF06-81CC-45B6-95A2-C1228CEF4A31}" destId="{76C26068-1B28-4A83-9D05-554B6B19578E}" srcOrd="0" destOrd="0" presId="urn:microsoft.com/office/officeart/2005/8/layout/hProcess9"/>
    <dgm:cxn modelId="{2C4EF927-A6EC-4578-8BE0-35E0C5F54DD1}" srcId="{4EBAB018-1128-410D-A7A1-46244F5AA307}" destId="{447B05E6-7A33-4D1F-A434-012A48DE77E9}" srcOrd="5" destOrd="0" parTransId="{09342728-B72C-4EB7-BACD-0DF24C26DC8B}" sibTransId="{6D9057C7-7DD3-4050-9958-0F3670C79C32}"/>
    <dgm:cxn modelId="{D517AD38-82C2-4E4C-8B90-CD431011C98E}" type="presOf" srcId="{4EBAB018-1128-410D-A7A1-46244F5AA307}" destId="{071EC983-8547-41DF-BF65-3E7D749CCB4C}" srcOrd="0" destOrd="0" presId="urn:microsoft.com/office/officeart/2005/8/layout/hProcess9"/>
    <dgm:cxn modelId="{90843143-C209-4140-951F-EFDA69BD0283}" type="presOf" srcId="{447B05E6-7A33-4D1F-A434-012A48DE77E9}" destId="{1E4AF416-1E43-491E-A709-B05837EF5C75}" srcOrd="0" destOrd="0" presId="urn:microsoft.com/office/officeart/2005/8/layout/hProcess9"/>
    <dgm:cxn modelId="{C2D52686-A5AB-404B-92F0-C3E9AB9B3BEA}" type="presOf" srcId="{1E803057-E886-4B97-8E7A-27F739BD8096}" destId="{AA91599F-D5D4-4AB2-B8F0-BEB4DE8F7229}" srcOrd="0" destOrd="0" presId="urn:microsoft.com/office/officeart/2005/8/layout/hProcess9"/>
    <dgm:cxn modelId="{1F79D396-1B87-4743-8145-D04D852268E7}" srcId="{4EBAB018-1128-410D-A7A1-46244F5AA307}" destId="{1E803057-E886-4B97-8E7A-27F739BD8096}" srcOrd="3" destOrd="0" parTransId="{B673CFE3-CC0A-4168-A6C0-62B37E0E9CDD}" sibTransId="{AA5F1655-1F13-4186-8D3B-0C8602A68223}"/>
    <dgm:cxn modelId="{520C7B99-A3D5-44BD-AF67-448C72A13FD8}" srcId="{4EBAB018-1128-410D-A7A1-46244F5AA307}" destId="{F845C9EF-6921-48F4-91C0-3618AAFF7B8B}" srcOrd="4" destOrd="0" parTransId="{F1C6DB29-2404-4129-BCFB-60DA382D4850}" sibTransId="{5E389DA8-88CD-41F4-85CF-C49106A455F5}"/>
    <dgm:cxn modelId="{9089B6B1-5E48-4785-95DA-A2A7FDADAD3E}" srcId="{4EBAB018-1128-410D-A7A1-46244F5AA307}" destId="{79721330-A7BB-4DF8-8A68-FCB03A9BDE79}" srcOrd="6" destOrd="0" parTransId="{3818290B-C25D-4272-87DB-79B968DA463A}" sibTransId="{9E7FAD0E-BD26-4D83-9B16-EE1D778EE284}"/>
    <dgm:cxn modelId="{5AD0A9B2-F5F3-48B7-8507-BAE993353705}" type="presOf" srcId="{2B3F8771-AC83-4A54-9E6E-843FEFBFB329}" destId="{0489BE68-52A1-4389-8155-693F3700F8AA}" srcOrd="0" destOrd="0" presId="urn:microsoft.com/office/officeart/2005/8/layout/hProcess9"/>
    <dgm:cxn modelId="{9EE32BC6-4152-47D5-921A-7E73A1F70DA6}" srcId="{4EBAB018-1128-410D-A7A1-46244F5AA307}" destId="{290EDF06-81CC-45B6-95A2-C1228CEF4A31}" srcOrd="1" destOrd="0" parTransId="{1912E94A-8B1E-4836-BF29-7B17EDB4229F}" sibTransId="{22FB6200-0CDD-440F-94EB-75A245BEB385}"/>
    <dgm:cxn modelId="{FC79D4D2-BCE0-4528-AB8F-F1288AC8C657}" type="presOf" srcId="{7D2759C3-18CC-4217-9DA8-C1D0F020DBA5}" destId="{A6880658-0622-40B1-848A-515718DA3053}" srcOrd="0" destOrd="0" presId="urn:microsoft.com/office/officeart/2005/8/layout/hProcess9"/>
    <dgm:cxn modelId="{DB133ED4-775E-4FD5-917B-6101409817D1}" type="presOf" srcId="{79721330-A7BB-4DF8-8A68-FCB03A9BDE79}" destId="{2BAF6B21-FBD0-4BB4-BD3A-B9A709B3B8BB}" srcOrd="0" destOrd="0" presId="urn:microsoft.com/office/officeart/2005/8/layout/hProcess9"/>
    <dgm:cxn modelId="{0873CAD5-40A1-48AA-BF9E-6E16E5FCEA72}" type="presOf" srcId="{F845C9EF-6921-48F4-91C0-3618AAFF7B8B}" destId="{9E96DDD4-E01F-465B-8379-DF1C03FDD153}" srcOrd="0" destOrd="0" presId="urn:microsoft.com/office/officeart/2005/8/layout/hProcess9"/>
    <dgm:cxn modelId="{544159D8-AA4D-4A96-AEF6-FF0CD3F6FA63}" type="presParOf" srcId="{071EC983-8547-41DF-BF65-3E7D749CCB4C}" destId="{FDCB338F-5801-470C-8344-05A0FC38A995}" srcOrd="0" destOrd="0" presId="urn:microsoft.com/office/officeart/2005/8/layout/hProcess9"/>
    <dgm:cxn modelId="{F9B3CC37-2543-4C4C-A414-AB32612876DA}" type="presParOf" srcId="{071EC983-8547-41DF-BF65-3E7D749CCB4C}" destId="{CE778846-E710-476D-B552-1B447C97DCF4}" srcOrd="1" destOrd="0" presId="urn:microsoft.com/office/officeart/2005/8/layout/hProcess9"/>
    <dgm:cxn modelId="{7738AA1F-AD04-4978-9D63-1EF411DDCB57}" type="presParOf" srcId="{CE778846-E710-476D-B552-1B447C97DCF4}" destId="{0489BE68-52A1-4389-8155-693F3700F8AA}" srcOrd="0" destOrd="0" presId="urn:microsoft.com/office/officeart/2005/8/layout/hProcess9"/>
    <dgm:cxn modelId="{AB9BE721-2292-44A2-AB8E-C476391C85AC}" type="presParOf" srcId="{CE778846-E710-476D-B552-1B447C97DCF4}" destId="{3756F842-3C10-4D96-A6E6-8832D323B8BC}" srcOrd="1" destOrd="0" presId="urn:microsoft.com/office/officeart/2005/8/layout/hProcess9"/>
    <dgm:cxn modelId="{D2332DD5-5E3E-4553-B0F2-2A27845D7579}" type="presParOf" srcId="{CE778846-E710-476D-B552-1B447C97DCF4}" destId="{76C26068-1B28-4A83-9D05-554B6B19578E}" srcOrd="2" destOrd="0" presId="urn:microsoft.com/office/officeart/2005/8/layout/hProcess9"/>
    <dgm:cxn modelId="{2BF1B191-2712-426F-B3C4-55B896E325E1}" type="presParOf" srcId="{CE778846-E710-476D-B552-1B447C97DCF4}" destId="{B1F2F47D-BFDD-4A00-BCF5-3AA8CA4A5E9C}" srcOrd="3" destOrd="0" presId="urn:microsoft.com/office/officeart/2005/8/layout/hProcess9"/>
    <dgm:cxn modelId="{B8B82CE4-603A-4830-A406-AB56BA3AA6FC}" type="presParOf" srcId="{CE778846-E710-476D-B552-1B447C97DCF4}" destId="{A6880658-0622-40B1-848A-515718DA3053}" srcOrd="4" destOrd="0" presId="urn:microsoft.com/office/officeart/2005/8/layout/hProcess9"/>
    <dgm:cxn modelId="{6AFAA6F8-F93F-4F7C-AB64-FD9B04D1FEEF}" type="presParOf" srcId="{CE778846-E710-476D-B552-1B447C97DCF4}" destId="{FE7C13EC-CA25-4FCE-A463-3EDE8F760317}" srcOrd="5" destOrd="0" presId="urn:microsoft.com/office/officeart/2005/8/layout/hProcess9"/>
    <dgm:cxn modelId="{AB4C6DD2-F427-4067-91EB-2CF66D322C1B}" type="presParOf" srcId="{CE778846-E710-476D-B552-1B447C97DCF4}" destId="{AA91599F-D5D4-4AB2-B8F0-BEB4DE8F7229}" srcOrd="6" destOrd="0" presId="urn:microsoft.com/office/officeart/2005/8/layout/hProcess9"/>
    <dgm:cxn modelId="{C834A186-8AAB-49A2-8BE7-9D41832BA5FA}" type="presParOf" srcId="{CE778846-E710-476D-B552-1B447C97DCF4}" destId="{D2BBFB1F-3524-4356-90D5-CBE08B859E3B}" srcOrd="7" destOrd="0" presId="urn:microsoft.com/office/officeart/2005/8/layout/hProcess9"/>
    <dgm:cxn modelId="{74FA8BBB-81C2-4ED7-80FE-E88BA926B88E}" type="presParOf" srcId="{CE778846-E710-476D-B552-1B447C97DCF4}" destId="{9E96DDD4-E01F-465B-8379-DF1C03FDD153}" srcOrd="8" destOrd="0" presId="urn:microsoft.com/office/officeart/2005/8/layout/hProcess9"/>
    <dgm:cxn modelId="{8C43DAA0-6704-4FA8-A9BD-DFA1614538FA}" type="presParOf" srcId="{CE778846-E710-476D-B552-1B447C97DCF4}" destId="{31CD572D-01E2-46FD-89C9-FED6D8B0AEBA}" srcOrd="9" destOrd="0" presId="urn:microsoft.com/office/officeart/2005/8/layout/hProcess9"/>
    <dgm:cxn modelId="{35BD6E70-80DA-4925-9E3A-51C2619589A4}" type="presParOf" srcId="{CE778846-E710-476D-B552-1B447C97DCF4}" destId="{1E4AF416-1E43-491E-A709-B05837EF5C75}" srcOrd="10" destOrd="0" presId="urn:microsoft.com/office/officeart/2005/8/layout/hProcess9"/>
    <dgm:cxn modelId="{38E05D1D-53C8-4985-B427-1B9ACF4ADF66}" type="presParOf" srcId="{CE778846-E710-476D-B552-1B447C97DCF4}" destId="{D4D3A3EC-7625-44A5-9F41-5D62A8A858E3}" srcOrd="11" destOrd="0" presId="urn:microsoft.com/office/officeart/2005/8/layout/hProcess9"/>
    <dgm:cxn modelId="{F95E0C3C-560E-4C07-BC92-300B60E15850}" type="presParOf" srcId="{CE778846-E710-476D-B552-1B447C97DCF4}" destId="{2BAF6B21-FBD0-4BB4-BD3A-B9A709B3B8BB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CB338F-5801-470C-8344-05A0FC38A995}">
      <dsp:nvSpPr>
        <dsp:cNvPr id="0" name=""/>
        <dsp:cNvSpPr/>
      </dsp:nvSpPr>
      <dsp:spPr>
        <a:xfrm>
          <a:off x="0" y="0"/>
          <a:ext cx="11286107" cy="1495065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89BE68-52A1-4389-8155-693F3700F8AA}">
      <dsp:nvSpPr>
        <dsp:cNvPr id="0" name=""/>
        <dsp:cNvSpPr/>
      </dsp:nvSpPr>
      <dsp:spPr>
        <a:xfrm>
          <a:off x="121425" y="529802"/>
          <a:ext cx="1559370" cy="47597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 err="1"/>
            <a:t>Planificare</a:t>
          </a:r>
          <a:endParaRPr lang="en-GB" sz="1200" kern="1200" dirty="0"/>
        </a:p>
      </dsp:txBody>
      <dsp:txXfrm>
        <a:off x="144660" y="553037"/>
        <a:ext cx="1512900" cy="429505"/>
      </dsp:txXfrm>
    </dsp:sp>
    <dsp:sp modelId="{76C26068-1B28-4A83-9D05-554B6B19578E}">
      <dsp:nvSpPr>
        <dsp:cNvPr id="0" name=""/>
        <dsp:cNvSpPr/>
      </dsp:nvSpPr>
      <dsp:spPr>
        <a:xfrm>
          <a:off x="1815840" y="518499"/>
          <a:ext cx="1252898" cy="48728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Analiza </a:t>
          </a:r>
          <a:r>
            <a:rPr lang="en-GB" sz="1200" kern="1200" dirty="0" err="1"/>
            <a:t>cerintelor</a:t>
          </a:r>
          <a:endParaRPr lang="en-GB" sz="1200" kern="1200" dirty="0"/>
        </a:p>
      </dsp:txBody>
      <dsp:txXfrm>
        <a:off x="1839627" y="542286"/>
        <a:ext cx="1205324" cy="439708"/>
      </dsp:txXfrm>
    </dsp:sp>
    <dsp:sp modelId="{A6880658-0622-40B1-848A-515718DA3053}">
      <dsp:nvSpPr>
        <dsp:cNvPr id="0" name=""/>
        <dsp:cNvSpPr/>
      </dsp:nvSpPr>
      <dsp:spPr>
        <a:xfrm>
          <a:off x="3205529" y="492845"/>
          <a:ext cx="1265100" cy="51645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Design</a:t>
          </a:r>
        </a:p>
      </dsp:txBody>
      <dsp:txXfrm>
        <a:off x="3230740" y="518056"/>
        <a:ext cx="1214678" cy="466036"/>
      </dsp:txXfrm>
    </dsp:sp>
    <dsp:sp modelId="{AA91599F-D5D4-4AB2-B8F0-BEB4DE8F7229}">
      <dsp:nvSpPr>
        <dsp:cNvPr id="0" name=""/>
        <dsp:cNvSpPr/>
      </dsp:nvSpPr>
      <dsp:spPr>
        <a:xfrm>
          <a:off x="4681722" y="502919"/>
          <a:ext cx="1132629" cy="50286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 err="1"/>
            <a:t>Implementare</a:t>
          </a:r>
          <a:endParaRPr lang="en-GB" sz="1200" kern="1200" dirty="0"/>
        </a:p>
      </dsp:txBody>
      <dsp:txXfrm>
        <a:off x="4706270" y="527467"/>
        <a:ext cx="1083533" cy="453766"/>
      </dsp:txXfrm>
    </dsp:sp>
    <dsp:sp modelId="{9E96DDD4-E01F-465B-8379-DF1C03FDD153}">
      <dsp:nvSpPr>
        <dsp:cNvPr id="0" name=""/>
        <dsp:cNvSpPr/>
      </dsp:nvSpPr>
      <dsp:spPr>
        <a:xfrm>
          <a:off x="5981399" y="506537"/>
          <a:ext cx="1320833" cy="49924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 err="1"/>
            <a:t>Executare</a:t>
          </a:r>
          <a:endParaRPr lang="en-GB" sz="1200" kern="1200" dirty="0"/>
        </a:p>
      </dsp:txBody>
      <dsp:txXfrm>
        <a:off x="6005770" y="530908"/>
        <a:ext cx="1272091" cy="450501"/>
      </dsp:txXfrm>
    </dsp:sp>
    <dsp:sp modelId="{1E4AF416-1E43-491E-A709-B05837EF5C75}">
      <dsp:nvSpPr>
        <dsp:cNvPr id="0" name=""/>
        <dsp:cNvSpPr/>
      </dsp:nvSpPr>
      <dsp:spPr>
        <a:xfrm>
          <a:off x="7463053" y="506528"/>
          <a:ext cx="1230878" cy="4992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 err="1"/>
            <a:t>Completare</a:t>
          </a:r>
          <a:endParaRPr lang="en-GB" sz="1200" kern="1200" dirty="0"/>
        </a:p>
      </dsp:txBody>
      <dsp:txXfrm>
        <a:off x="7487424" y="530899"/>
        <a:ext cx="1182136" cy="450507"/>
      </dsp:txXfrm>
    </dsp:sp>
    <dsp:sp modelId="{2BAF6B21-FBD0-4BB4-BD3A-B9A709B3B8BB}">
      <dsp:nvSpPr>
        <dsp:cNvPr id="0" name=""/>
        <dsp:cNvSpPr/>
      </dsp:nvSpPr>
      <dsp:spPr>
        <a:xfrm>
          <a:off x="8852145" y="488923"/>
          <a:ext cx="1230878" cy="4992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 err="1"/>
            <a:t>Monitorizare</a:t>
          </a:r>
          <a:r>
            <a:rPr lang="en-GB" sz="1200" kern="1200" dirty="0"/>
            <a:t> </a:t>
          </a:r>
          <a:r>
            <a:rPr lang="en-GB" sz="1200" kern="1200" dirty="0" err="1"/>
            <a:t>si</a:t>
          </a:r>
          <a:r>
            <a:rPr lang="en-GB" sz="1200" kern="1200" dirty="0"/>
            <a:t> Control</a:t>
          </a:r>
        </a:p>
      </dsp:txBody>
      <dsp:txXfrm>
        <a:off x="8876516" y="513294"/>
        <a:ext cx="1182136" cy="4505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svg>
</file>

<file path=ppt/media/image4.png>
</file>

<file path=ppt/media/image5.svg>
</file>

<file path=ppt/media/image6.jp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9AB17C-03DE-4F13-8F42-BA90A77A6699}" type="datetimeFigureOut">
              <a:rPr lang="en-GB" smtClean="0"/>
              <a:t>10/10/2023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22588-A2D8-4E1F-BE2B-FD35ECF2BB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8209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965A4-006D-433B-915A-F2C25266840E}" type="datetime1">
              <a:rPr lang="en-US" smtClean="0"/>
              <a:t>10/10/2023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Testare Manuala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791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27453-A555-4A9A-BC9E-ADC6FD7ABF33}" type="datetime1">
              <a:rPr lang="en-US" smtClean="0"/>
              <a:t>10/10/2023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Testare Manuala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366447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27453-A555-4A9A-BC9E-ADC6FD7ABF33}" type="datetime1">
              <a:rPr lang="en-US" smtClean="0"/>
              <a:t>10/10/2023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Testare Manuala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592007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27453-A555-4A9A-BC9E-ADC6FD7ABF33}" type="datetime1">
              <a:rPr lang="en-US" smtClean="0"/>
              <a:t>10/10/2023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Testare Manuala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0055834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27453-A555-4A9A-BC9E-ADC6FD7ABF33}" type="datetime1">
              <a:rPr lang="en-US" smtClean="0"/>
              <a:t>10/10/2023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Testare Manuala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191117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27453-A555-4A9A-BC9E-ADC6FD7ABF33}" type="datetime1">
              <a:rPr lang="en-US" smtClean="0"/>
              <a:t>10/10/2023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Testare Manuala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429920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27453-A555-4A9A-BC9E-ADC6FD7ABF33}" type="datetime1">
              <a:rPr lang="en-US" smtClean="0"/>
              <a:t>10/10/2023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Testare Manuala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621122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5353A-5F6F-4F6B-A418-A76EF8ACF64F}" type="datetime1">
              <a:rPr lang="en-US" smtClean="0"/>
              <a:t>10/10/2023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Testare Manuala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2611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858F-7518-46FD-9B4A-24BFBBD164A1}" type="datetime1">
              <a:rPr lang="en-US" smtClean="0"/>
              <a:t>10/10/2023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Testare Manuala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572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D8D12-FD8B-4415-9085-9A6382C97A59}" type="datetime1">
              <a:rPr lang="en-US" smtClean="0"/>
              <a:t>10/10/2023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Testare Manuala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24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41195-759E-43DC-8AA2-3D47C388A5DC}" type="datetime1">
              <a:rPr lang="en-US" smtClean="0"/>
              <a:t>10/10/2023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Testare Manuala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126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74C90-0A5B-46AE-AC97-10CE23DE3550}" type="datetime1">
              <a:rPr lang="en-US" smtClean="0"/>
              <a:t>10/10/2023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Testare Manuala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744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27453-A555-4A9A-BC9E-ADC6FD7ABF33}" type="datetime1">
              <a:rPr lang="en-US" smtClean="0"/>
              <a:t>10/10/2023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Testare Manuala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598469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156E5-64DB-4AD0-85B4-00E18F53E061}" type="datetime1">
              <a:rPr lang="en-US" smtClean="0"/>
              <a:t>10/10/2023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Testare Manuala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351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1BEE7-15F7-4287-87DA-F30DED97A450}" type="datetime1">
              <a:rPr lang="en-US" smtClean="0"/>
              <a:t>10/10/2023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Testare Manuala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600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00800-3B85-48EF-9AD5-48277A1E82BA}" type="datetime1">
              <a:rPr lang="en-US" smtClean="0"/>
              <a:t>10/10/2023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Testare Manuala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799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2983A-64B6-447A-97FE-E1192202C8A0}" type="datetime1">
              <a:rPr lang="en-US" smtClean="0"/>
              <a:t>10/10/2023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Testare Manuala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582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A1027453-A555-4A9A-BC9E-ADC6FD7ABF33}" type="datetime1">
              <a:rPr lang="en-US" smtClean="0"/>
              <a:t>10/10/2023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r>
              <a:rPr lang="en-US"/>
              <a:t>Testare Manuala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2989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8" r:id="rId1"/>
    <p:sldLayoutId id="2147483939" r:id="rId2"/>
    <p:sldLayoutId id="2147483940" r:id="rId3"/>
    <p:sldLayoutId id="2147483941" r:id="rId4"/>
    <p:sldLayoutId id="2147483942" r:id="rId5"/>
    <p:sldLayoutId id="2147483943" r:id="rId6"/>
    <p:sldLayoutId id="2147483944" r:id="rId7"/>
    <p:sldLayoutId id="2147483945" r:id="rId8"/>
    <p:sldLayoutId id="2147483946" r:id="rId9"/>
    <p:sldLayoutId id="2147483947" r:id="rId10"/>
    <p:sldLayoutId id="2147483948" r:id="rId11"/>
    <p:sldLayoutId id="2147483949" r:id="rId12"/>
    <p:sldLayoutId id="2147483950" r:id="rId13"/>
    <p:sldLayoutId id="2147483951" r:id="rId14"/>
    <p:sldLayoutId id="2147483952" r:id="rId15"/>
    <p:sldLayoutId id="2147483953" r:id="rId16"/>
    <p:sldLayoutId id="2147483954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utokarma.ro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jpg"/><Relationship Id="rId4" Type="http://schemas.openxmlformats.org/officeDocument/2006/relationships/image" Target="../media/image6.jpg"/><Relationship Id="rId9" Type="http://schemas.openxmlformats.org/officeDocument/2006/relationships/image" Target="../media/image11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www.autokarma.r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EEDB4-6D0B-8B0E-B898-521C8BB97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2110" y="1122362"/>
            <a:ext cx="9905148" cy="2238952"/>
          </a:xfrm>
        </p:spPr>
        <p:txBody>
          <a:bodyPr>
            <a:normAutofit/>
          </a:bodyPr>
          <a:lstStyle/>
          <a:p>
            <a:pPr algn="ctr"/>
            <a:r>
              <a:rPr lang="en-GB" sz="5400" dirty="0"/>
              <a:t>PROIECT FINAL</a:t>
            </a:r>
            <a:br>
              <a:rPr lang="en-GB" sz="5400" dirty="0"/>
            </a:br>
            <a:endParaRPr lang="en-GB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EB9BBB-8758-FE68-13B8-263DCD033B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46458"/>
            <a:ext cx="5290580" cy="580820"/>
          </a:xfrm>
        </p:spPr>
        <p:txBody>
          <a:bodyPr>
            <a:noAutofit/>
          </a:bodyPr>
          <a:lstStyle/>
          <a:p>
            <a:pPr algn="r"/>
            <a:r>
              <a:rPr lang="en-GB" sz="2600" dirty="0">
                <a:solidFill>
                  <a:schemeClr val="tx1"/>
                </a:solidFill>
              </a:rPr>
              <a:t>Sandu Adrian </a:t>
            </a:r>
            <a:r>
              <a:rPr lang="en-GB" sz="2600" dirty="0" err="1">
                <a:solidFill>
                  <a:schemeClr val="tx1"/>
                </a:solidFill>
              </a:rPr>
              <a:t>Florinel</a:t>
            </a:r>
            <a:endParaRPr lang="en-GB" sz="26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9AF2B6-2EC4-7902-9C80-DC3872A89292}"/>
              </a:ext>
            </a:extLst>
          </p:cNvPr>
          <p:cNvSpPr txBox="1"/>
          <p:nvPr/>
        </p:nvSpPr>
        <p:spPr>
          <a:xfrm>
            <a:off x="1042110" y="4634835"/>
            <a:ext cx="505388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 14 OCTOMBRIE 2023</a:t>
            </a:r>
          </a:p>
        </p:txBody>
      </p:sp>
    </p:spTree>
    <p:extLst>
      <p:ext uri="{BB962C8B-B14F-4D97-AF65-F5344CB8AC3E}">
        <p14:creationId xmlns:p14="http://schemas.microsoft.com/office/powerpoint/2010/main" val="1582566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FD2CD-D91D-8368-D375-949A0E0AD0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380" y="183902"/>
            <a:ext cx="10817420" cy="59930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b="1" dirty="0" err="1"/>
              <a:t>Cazuri</a:t>
            </a:r>
            <a:r>
              <a:rPr lang="en-GB" sz="2000" b="1" dirty="0"/>
              <a:t> de </a:t>
            </a:r>
            <a:r>
              <a:rPr lang="en-GB" sz="2000" b="1" dirty="0" err="1"/>
              <a:t>testare</a:t>
            </a:r>
            <a:endParaRPr lang="en-GB" sz="2000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BC8FE7-244F-097A-46BB-7E0D85453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F5EA87-C8CA-DD25-BE3A-643817357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779" y="571110"/>
            <a:ext cx="5547777" cy="57852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FD7550-B569-DE86-746F-A2316B9E4B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4157" y="562313"/>
            <a:ext cx="5498244" cy="579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922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45A53-9376-438D-1679-B00D17B1A4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964" y="1"/>
            <a:ext cx="8319636" cy="3984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b="1" dirty="0" err="1"/>
              <a:t>Matricea</a:t>
            </a:r>
            <a:r>
              <a:rPr lang="en-GB" sz="2000" b="1" dirty="0"/>
              <a:t> </a:t>
            </a:r>
            <a:r>
              <a:rPr lang="en-GB" sz="2000" b="1" dirty="0" err="1"/>
              <a:t>trasabilitatii</a:t>
            </a:r>
            <a:r>
              <a:rPr lang="en-GB" sz="2000" b="1" dirty="0"/>
              <a:t> </a:t>
            </a:r>
            <a:r>
              <a:rPr lang="en-GB" sz="2000" b="1" dirty="0" err="1"/>
              <a:t>pentru</a:t>
            </a:r>
            <a:r>
              <a:rPr lang="en-GB" sz="2000" b="1" dirty="0"/>
              <a:t> </a:t>
            </a:r>
            <a:r>
              <a:rPr lang="en-GB" sz="2000" b="1" dirty="0" err="1"/>
              <a:t>cele</a:t>
            </a:r>
            <a:r>
              <a:rPr lang="en-GB" sz="2000" b="1" dirty="0"/>
              <a:t> 2 story-</a:t>
            </a:r>
            <a:r>
              <a:rPr lang="en-GB" sz="2000" b="1" dirty="0" err="1"/>
              <a:t>uri</a:t>
            </a:r>
            <a:r>
              <a:rPr lang="en-GB" sz="2000" b="1" dirty="0"/>
              <a:t> </a:t>
            </a:r>
            <a:r>
              <a:rPr lang="en-GB" sz="2000" b="1" dirty="0" err="1"/>
              <a:t>ce</a:t>
            </a:r>
            <a:r>
              <a:rPr lang="en-GB" sz="2000" b="1" dirty="0"/>
              <a:t> </a:t>
            </a:r>
            <a:r>
              <a:rPr lang="en-GB" sz="2000" b="1" dirty="0" err="1"/>
              <a:t>contin</a:t>
            </a:r>
            <a:r>
              <a:rPr lang="en-GB" sz="2000" b="1" dirty="0"/>
              <a:t> </a:t>
            </a:r>
            <a:r>
              <a:rPr lang="en-GB" sz="2000" b="1" dirty="0" err="1"/>
              <a:t>si</a:t>
            </a:r>
            <a:r>
              <a:rPr lang="en-GB" sz="2000" b="1" dirty="0"/>
              <a:t> </a:t>
            </a:r>
            <a:r>
              <a:rPr lang="en-GB" sz="2000" b="1" dirty="0" err="1"/>
              <a:t>defecte</a:t>
            </a:r>
            <a:endParaRPr lang="en-GB" sz="2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5A8EFF-49DE-541F-AB17-A8443174C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Testare Manuala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6870BE-6EE5-6413-0C83-B9E44C190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E69EEE-7C5C-1681-A10F-8A290E2A2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128" y="324380"/>
            <a:ext cx="11412121" cy="6467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8541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1C12E-0785-7349-A2F0-46BB8192E0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188" y="136525"/>
            <a:ext cx="10873612" cy="6040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b="1" dirty="0" err="1"/>
              <a:t>Raportul</a:t>
            </a:r>
            <a:r>
              <a:rPr lang="en-GB" sz="2000" b="1" dirty="0"/>
              <a:t> de </a:t>
            </a:r>
            <a:r>
              <a:rPr lang="en-GB" sz="2000" b="1" dirty="0" err="1"/>
              <a:t>defecte</a:t>
            </a:r>
            <a:endParaRPr lang="en-GB" sz="2000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BB36BBD-FE7A-0C57-049F-7F37D7E90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60" y="514480"/>
            <a:ext cx="5711168" cy="579702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3BD15ED-FC94-28C8-EBC4-F0313E9F7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8271" y="159361"/>
            <a:ext cx="5616557" cy="619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5878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8F2F2F2-CB64-5B42-819F-94303C775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243" y="473110"/>
            <a:ext cx="9644621" cy="63082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4A5BD2-9172-B283-96A7-60FE6BE5A4DC}"/>
              </a:ext>
            </a:extLst>
          </p:cNvPr>
          <p:cNvSpPr txBox="1"/>
          <p:nvPr/>
        </p:nvSpPr>
        <p:spPr>
          <a:xfrm>
            <a:off x="4755901" y="76626"/>
            <a:ext cx="17636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Analiza de </a:t>
            </a:r>
            <a:r>
              <a:rPr lang="en-GB" sz="2000" b="1" dirty="0" err="1"/>
              <a:t>risc</a:t>
            </a:r>
            <a:endParaRPr lang="en-GB" sz="2000" b="1" dirty="0"/>
          </a:p>
        </p:txBody>
      </p:sp>
    </p:spTree>
    <p:extLst>
      <p:ext uri="{BB962C8B-B14F-4D97-AF65-F5344CB8AC3E}">
        <p14:creationId xmlns:p14="http://schemas.microsoft.com/office/powerpoint/2010/main" val="119978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EE637-A1EB-999A-5479-57C838E91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1412" y="51084"/>
            <a:ext cx="6918813" cy="6831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b="1" dirty="0"/>
              <a:t>Test execution chart (</a:t>
            </a:r>
            <a:r>
              <a:rPr lang="en-GB" sz="2000" b="1" dirty="0" err="1"/>
              <a:t>Raport</a:t>
            </a:r>
            <a:r>
              <a:rPr lang="en-GB" sz="2000" b="1" dirty="0"/>
              <a:t> de </a:t>
            </a:r>
            <a:r>
              <a:rPr lang="en-GB" sz="2000" b="1" dirty="0" err="1"/>
              <a:t>executie</a:t>
            </a:r>
            <a:r>
              <a:rPr lang="en-GB" sz="2000" b="1" dirty="0"/>
              <a:t> din Jira)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2CC600-2E01-5405-1DDF-455782545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0520" y="465249"/>
            <a:ext cx="6918813" cy="24673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FB67723-37C2-0580-390A-F7F9157F828D}"/>
              </a:ext>
            </a:extLst>
          </p:cNvPr>
          <p:cNvSpPr txBox="1"/>
          <p:nvPr/>
        </p:nvSpPr>
        <p:spPr>
          <a:xfrm>
            <a:off x="2911412" y="2932596"/>
            <a:ext cx="9204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Din </a:t>
            </a:r>
            <a:r>
              <a:rPr lang="en-GB" dirty="0" err="1"/>
              <a:t>acest</a:t>
            </a:r>
            <a:r>
              <a:rPr lang="en-GB" dirty="0"/>
              <a:t> </a:t>
            </a:r>
            <a:r>
              <a:rPr lang="en-GB" dirty="0" err="1"/>
              <a:t>raport</a:t>
            </a:r>
            <a:r>
              <a:rPr lang="en-GB" dirty="0"/>
              <a:t> </a:t>
            </a:r>
            <a:r>
              <a:rPr lang="en-GB" dirty="0" err="1"/>
              <a:t>reiese</a:t>
            </a:r>
            <a:r>
              <a:rPr lang="en-GB" dirty="0"/>
              <a:t> </a:t>
            </a:r>
            <a:r>
              <a:rPr lang="en-GB" dirty="0" err="1"/>
              <a:t>faptul</a:t>
            </a:r>
            <a:r>
              <a:rPr lang="en-GB" dirty="0"/>
              <a:t> ca din 14 teste </a:t>
            </a:r>
            <a:r>
              <a:rPr lang="en-GB" dirty="0" err="1"/>
              <a:t>valide</a:t>
            </a:r>
            <a:r>
              <a:rPr lang="en-GB" dirty="0"/>
              <a:t>, 1 a </a:t>
            </a:r>
            <a:r>
              <a:rPr lang="en-GB" dirty="0" err="1"/>
              <a:t>fost</a:t>
            </a:r>
            <a:r>
              <a:rPr lang="en-GB" dirty="0"/>
              <a:t> </a:t>
            </a:r>
            <a:r>
              <a:rPr lang="en-GB" dirty="0" err="1"/>
              <a:t>esuat</a:t>
            </a:r>
            <a:r>
              <a:rPr lang="en-GB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ADE1B2-A377-D950-3391-0653C119FC2D}"/>
              </a:ext>
            </a:extLst>
          </p:cNvPr>
          <p:cNvSpPr txBox="1"/>
          <p:nvPr/>
        </p:nvSpPr>
        <p:spPr>
          <a:xfrm>
            <a:off x="459755" y="3688250"/>
            <a:ext cx="11656618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1600" b="1" dirty="0" err="1"/>
              <a:t>Concluzii</a:t>
            </a:r>
            <a:r>
              <a:rPr lang="en-GB" sz="1600" b="1" dirty="0"/>
              <a:t> </a:t>
            </a:r>
            <a:r>
              <a:rPr lang="en-GB" sz="1600" b="1" dirty="0" err="1"/>
              <a:t>generale</a:t>
            </a:r>
            <a:r>
              <a:rPr lang="en-GB" sz="1600" b="1" dirty="0"/>
              <a:t> in </a:t>
            </a:r>
            <a:r>
              <a:rPr lang="en-GB" sz="1600" b="1" dirty="0" err="1"/>
              <a:t>urma</a:t>
            </a:r>
            <a:r>
              <a:rPr lang="en-GB" sz="1600" b="1" dirty="0"/>
              <a:t> </a:t>
            </a:r>
            <a:r>
              <a:rPr lang="en-GB" sz="1600" b="1" dirty="0" err="1"/>
              <a:t>testarii</a:t>
            </a:r>
            <a:r>
              <a:rPr lang="en-GB" sz="1600" b="1" dirty="0"/>
              <a:t> website-</a:t>
            </a:r>
            <a:r>
              <a:rPr lang="en-GB" sz="1600" b="1" dirty="0" err="1"/>
              <a:t>ului</a:t>
            </a:r>
            <a:r>
              <a:rPr lang="en-GB" sz="1600" b="1" dirty="0"/>
              <a:t> </a:t>
            </a:r>
            <a:r>
              <a:rPr lang="en-GB" sz="1600" b="1" dirty="0">
                <a:hlinkClick r:id="rId3"/>
              </a:rPr>
              <a:t>www.Autokarma.ro</a:t>
            </a:r>
            <a:endParaRPr lang="en-GB" sz="1600" b="1" dirty="0"/>
          </a:p>
          <a:p>
            <a:pPr marL="0" indent="0">
              <a:buNone/>
            </a:pPr>
            <a:endParaRPr lang="en-GB" sz="1600" dirty="0"/>
          </a:p>
          <a:p>
            <a:pPr marL="0" indent="0">
              <a:buNone/>
            </a:pPr>
            <a:r>
              <a:rPr lang="en-GB" sz="1600" dirty="0"/>
              <a:t> </a:t>
            </a:r>
            <a:r>
              <a:rPr lang="en-GB" sz="1600" dirty="0" err="1"/>
              <a:t>Toate</a:t>
            </a:r>
            <a:r>
              <a:rPr lang="en-GB" sz="1600" dirty="0"/>
              <a:t> </a:t>
            </a:r>
            <a:r>
              <a:rPr lang="en-GB" sz="1600" dirty="0" err="1"/>
              <a:t>cele</a:t>
            </a:r>
            <a:r>
              <a:rPr lang="en-GB" sz="1600" dirty="0"/>
              <a:t> 13 test case-</a:t>
            </a:r>
            <a:r>
              <a:rPr lang="en-GB" sz="1600" dirty="0" err="1"/>
              <a:t>uri</a:t>
            </a:r>
            <a:r>
              <a:rPr lang="en-GB" sz="1600" dirty="0"/>
              <a:t> </a:t>
            </a:r>
            <a:r>
              <a:rPr lang="en-GB" sz="1600" dirty="0" err="1"/>
              <a:t>planificate</a:t>
            </a:r>
            <a:r>
              <a:rPr lang="en-GB" sz="1600" dirty="0"/>
              <a:t> </a:t>
            </a:r>
            <a:r>
              <a:rPr lang="en-GB" sz="1600" dirty="0" err="1"/>
              <a:t>pentru</a:t>
            </a:r>
            <a:r>
              <a:rPr lang="en-GB" sz="1600" dirty="0"/>
              <a:t> </a:t>
            </a:r>
            <a:r>
              <a:rPr lang="en-GB" sz="1600" dirty="0" err="1"/>
              <a:t>executie</a:t>
            </a:r>
            <a:r>
              <a:rPr lang="en-GB" sz="1600" dirty="0"/>
              <a:t> au </a:t>
            </a:r>
            <a:r>
              <a:rPr lang="en-GB" sz="1600" dirty="0" err="1"/>
              <a:t>fost</a:t>
            </a:r>
            <a:r>
              <a:rPr lang="en-GB" sz="1600" dirty="0"/>
              <a:t> </a:t>
            </a:r>
            <a:r>
              <a:rPr lang="en-GB" sz="1600" dirty="0" err="1"/>
              <a:t>verificate</a:t>
            </a:r>
            <a:r>
              <a:rPr lang="en-GB" sz="1600" dirty="0"/>
              <a:t> in </a:t>
            </a:r>
            <a:r>
              <a:rPr lang="en-GB" sz="1600" dirty="0" err="1"/>
              <a:t>urma</a:t>
            </a:r>
            <a:r>
              <a:rPr lang="en-GB" sz="1600" dirty="0"/>
              <a:t> </a:t>
            </a:r>
            <a:r>
              <a:rPr lang="en-GB" sz="1600" dirty="0" err="1"/>
              <a:t>testarii</a:t>
            </a:r>
            <a:r>
              <a:rPr lang="en-GB" sz="1600" dirty="0"/>
              <a:t>. </a:t>
            </a:r>
          </a:p>
          <a:p>
            <a:pPr marL="0" indent="0">
              <a:buNone/>
            </a:pPr>
            <a:r>
              <a:rPr lang="en-GB" sz="1600" dirty="0"/>
              <a:t>Din </a:t>
            </a:r>
            <a:r>
              <a:rPr lang="en-GB" sz="1600" dirty="0" err="1"/>
              <a:t>cele</a:t>
            </a:r>
            <a:r>
              <a:rPr lang="en-GB" sz="1600" dirty="0"/>
              <a:t> 13 teste au </a:t>
            </a:r>
            <a:r>
              <a:rPr lang="en-GB" sz="1600" dirty="0" err="1"/>
              <a:t>fost</a:t>
            </a:r>
            <a:r>
              <a:rPr lang="en-GB" sz="1600" dirty="0"/>
              <a:t> </a:t>
            </a:r>
            <a:r>
              <a:rPr lang="en-GB" sz="1600" dirty="0" err="1"/>
              <a:t>gasite</a:t>
            </a:r>
            <a:r>
              <a:rPr lang="en-GB" sz="1600" dirty="0"/>
              <a:t> un </a:t>
            </a:r>
            <a:r>
              <a:rPr lang="en-GB" sz="1600" dirty="0" err="1"/>
              <a:t>numar</a:t>
            </a:r>
            <a:r>
              <a:rPr lang="en-GB" sz="1600" dirty="0"/>
              <a:t> de 6 bug-</a:t>
            </a:r>
            <a:r>
              <a:rPr lang="en-GB" sz="1600" dirty="0" err="1"/>
              <a:t>uri</a:t>
            </a:r>
            <a:r>
              <a:rPr lang="en-GB" sz="1600" dirty="0"/>
              <a:t>, </a:t>
            </a:r>
            <a:r>
              <a:rPr lang="en-GB" sz="1600" dirty="0" err="1"/>
              <a:t>iar</a:t>
            </a:r>
            <a:r>
              <a:rPr lang="en-GB" sz="1600" dirty="0"/>
              <a:t> </a:t>
            </a:r>
            <a:r>
              <a:rPr lang="en-GB" sz="1600" dirty="0" err="1"/>
              <a:t>prioritatea</a:t>
            </a:r>
            <a:r>
              <a:rPr lang="en-GB" sz="1600" dirty="0"/>
              <a:t> lor:</a:t>
            </a:r>
          </a:p>
          <a:p>
            <a:pPr marL="0" indent="0">
              <a:buNone/>
            </a:pPr>
            <a:r>
              <a:rPr lang="en-GB" sz="1600" dirty="0"/>
              <a:t>- 2 de </a:t>
            </a:r>
            <a:r>
              <a:rPr lang="en-GB" sz="1600" dirty="0" err="1"/>
              <a:t>prioritate</a:t>
            </a:r>
            <a:r>
              <a:rPr lang="en-GB" sz="1600" dirty="0"/>
              <a:t> mare;</a:t>
            </a:r>
          </a:p>
          <a:p>
            <a:pPr marL="0" indent="0">
              <a:buNone/>
            </a:pPr>
            <a:r>
              <a:rPr lang="en-GB" sz="1600" dirty="0"/>
              <a:t>- 2 de </a:t>
            </a:r>
            <a:r>
              <a:rPr lang="en-GB" sz="1600" dirty="0" err="1"/>
              <a:t>prioritate</a:t>
            </a:r>
            <a:r>
              <a:rPr lang="en-GB" sz="1600" dirty="0"/>
              <a:t> </a:t>
            </a:r>
            <a:r>
              <a:rPr lang="en-GB" sz="1600" dirty="0" err="1"/>
              <a:t>medie</a:t>
            </a:r>
            <a:r>
              <a:rPr lang="en-GB" sz="1600" dirty="0"/>
              <a:t>;</a:t>
            </a:r>
          </a:p>
          <a:p>
            <a:pPr marL="0" indent="0">
              <a:buNone/>
            </a:pPr>
            <a:r>
              <a:rPr lang="en-GB" sz="1600" dirty="0"/>
              <a:t> - 2 de </a:t>
            </a:r>
            <a:r>
              <a:rPr lang="en-GB" sz="1600" dirty="0" err="1"/>
              <a:t>prioritate</a:t>
            </a:r>
            <a:r>
              <a:rPr lang="en-GB" sz="1600" dirty="0"/>
              <a:t> mica.</a:t>
            </a:r>
          </a:p>
          <a:p>
            <a:pPr marL="0" indent="0">
              <a:buNone/>
            </a:pPr>
            <a:endParaRPr lang="en-GB" sz="1600" dirty="0"/>
          </a:p>
          <a:p>
            <a:pPr marL="0" indent="0">
              <a:buNone/>
            </a:pPr>
            <a:r>
              <a:rPr lang="en-GB" sz="1600" dirty="0" err="1"/>
              <a:t>Avand</a:t>
            </a:r>
            <a:r>
              <a:rPr lang="en-GB" sz="1600" dirty="0"/>
              <a:t> in fata website-</a:t>
            </a:r>
            <a:r>
              <a:rPr lang="en-GB" sz="1600" dirty="0" err="1"/>
              <a:t>ul</a:t>
            </a:r>
            <a:r>
              <a:rPr lang="en-GB" sz="1600" dirty="0"/>
              <a:t> </a:t>
            </a:r>
            <a:r>
              <a:rPr lang="en-GB" sz="1600" dirty="0" err="1"/>
              <a:t>unei</a:t>
            </a:r>
            <a:r>
              <a:rPr lang="en-GB" sz="1600" dirty="0"/>
              <a:t> </a:t>
            </a:r>
            <a:r>
              <a:rPr lang="en-GB" sz="1600" dirty="0" err="1"/>
              <a:t>companii</a:t>
            </a:r>
            <a:r>
              <a:rPr lang="en-GB" sz="1600" dirty="0"/>
              <a:t> </a:t>
            </a:r>
            <a:r>
              <a:rPr lang="en-GB" sz="1600" dirty="0" err="1"/>
              <a:t>aflata</a:t>
            </a:r>
            <a:r>
              <a:rPr lang="en-GB" sz="1600" dirty="0"/>
              <a:t> de 27 de ani pe </a:t>
            </a:r>
            <a:r>
              <a:rPr lang="en-GB" sz="1600" dirty="0" err="1"/>
              <a:t>piata</a:t>
            </a:r>
            <a:r>
              <a:rPr lang="en-GB" sz="1600" dirty="0"/>
              <a:t> </a:t>
            </a:r>
            <a:r>
              <a:rPr lang="en-GB" sz="1600" dirty="0" err="1"/>
              <a:t>magazinelor</a:t>
            </a:r>
            <a:r>
              <a:rPr lang="en-GB" sz="1600" dirty="0"/>
              <a:t> auto din Romania, nu am </a:t>
            </a:r>
            <a:r>
              <a:rPr lang="en-GB" sz="1600" dirty="0" err="1"/>
              <a:t>detectat</a:t>
            </a:r>
            <a:r>
              <a:rPr lang="en-GB" sz="1600" dirty="0"/>
              <a:t> </a:t>
            </a:r>
            <a:r>
              <a:rPr lang="en-GB" sz="1600" dirty="0" err="1"/>
              <a:t>erori</a:t>
            </a:r>
            <a:r>
              <a:rPr lang="en-GB" sz="1600" dirty="0"/>
              <a:t> grave care </a:t>
            </a:r>
            <a:r>
              <a:rPr lang="en-GB" sz="1600" dirty="0" err="1"/>
              <a:t>sa</a:t>
            </a:r>
            <a:r>
              <a:rPr lang="en-GB" sz="1600" dirty="0"/>
              <a:t> </a:t>
            </a:r>
            <a:r>
              <a:rPr lang="en-GB" sz="1600" dirty="0" err="1"/>
              <a:t>pericliteze</a:t>
            </a:r>
            <a:r>
              <a:rPr lang="en-GB" sz="1600" dirty="0"/>
              <a:t> </a:t>
            </a:r>
            <a:r>
              <a:rPr lang="en-GB" sz="1600" dirty="0" err="1"/>
              <a:t>functionarea</a:t>
            </a:r>
            <a:r>
              <a:rPr lang="en-GB" sz="1600" dirty="0"/>
              <a:t> site-</a:t>
            </a:r>
            <a:r>
              <a:rPr lang="en-GB" sz="1600" dirty="0" err="1"/>
              <a:t>ului</a:t>
            </a:r>
            <a:r>
              <a:rPr lang="en-GB" sz="1600" dirty="0"/>
              <a:t> </a:t>
            </a:r>
            <a:r>
              <a:rPr lang="en-GB" sz="1600" dirty="0" err="1"/>
              <a:t>sau</a:t>
            </a:r>
            <a:r>
              <a:rPr lang="en-GB" sz="1600" dirty="0"/>
              <a:t> </a:t>
            </a:r>
            <a:r>
              <a:rPr lang="en-GB" sz="1600" dirty="0" err="1"/>
              <a:t>sa</a:t>
            </a:r>
            <a:r>
              <a:rPr lang="en-GB" sz="1600" dirty="0"/>
              <a:t> </a:t>
            </a:r>
            <a:r>
              <a:rPr lang="en-GB" sz="1600" dirty="0" err="1"/>
              <a:t>impiedice</a:t>
            </a:r>
            <a:r>
              <a:rPr lang="en-GB" sz="1600" dirty="0"/>
              <a:t> </a:t>
            </a:r>
            <a:r>
              <a:rPr lang="en-GB" sz="1600" dirty="0" err="1"/>
              <a:t>utilizatorul</a:t>
            </a:r>
            <a:r>
              <a:rPr lang="en-GB" sz="1600" dirty="0"/>
              <a:t> </a:t>
            </a:r>
            <a:r>
              <a:rPr lang="en-GB" sz="1600" dirty="0" err="1"/>
              <a:t>sa</a:t>
            </a:r>
            <a:r>
              <a:rPr lang="en-GB" sz="1600" dirty="0"/>
              <a:t> </a:t>
            </a:r>
            <a:r>
              <a:rPr lang="en-GB" sz="1600" dirty="0" err="1"/>
              <a:t>comande</a:t>
            </a:r>
            <a:r>
              <a:rPr lang="en-GB" sz="1600" dirty="0"/>
              <a:t> </a:t>
            </a:r>
            <a:r>
              <a:rPr lang="en-GB" sz="1600" dirty="0" err="1"/>
              <a:t>piese</a:t>
            </a:r>
            <a:r>
              <a:rPr lang="en-GB" sz="1600" dirty="0"/>
              <a:t> auto. </a:t>
            </a:r>
            <a:r>
              <a:rPr lang="en-GB" sz="1600" dirty="0" err="1"/>
              <a:t>Dupa</a:t>
            </a:r>
            <a:r>
              <a:rPr lang="en-GB" sz="1600" dirty="0"/>
              <a:t> cum bine stim, nu </a:t>
            </a:r>
            <a:r>
              <a:rPr lang="en-GB" sz="1600" dirty="0" err="1"/>
              <a:t>exista</a:t>
            </a:r>
            <a:r>
              <a:rPr lang="en-GB" sz="1600" dirty="0"/>
              <a:t> un </a:t>
            </a:r>
            <a:r>
              <a:rPr lang="en-GB" sz="1600" dirty="0" err="1"/>
              <a:t>produs</a:t>
            </a:r>
            <a:r>
              <a:rPr lang="en-GB" sz="1600" dirty="0"/>
              <a:t> software perfect. Site-</a:t>
            </a:r>
            <a:r>
              <a:rPr lang="en-GB" sz="1600" dirty="0" err="1"/>
              <a:t>ul</a:t>
            </a:r>
            <a:r>
              <a:rPr lang="en-GB" sz="1600" dirty="0"/>
              <a:t> </a:t>
            </a:r>
            <a:r>
              <a:rPr lang="en-GB" sz="1600" dirty="0" err="1"/>
              <a:t>poate</a:t>
            </a:r>
            <a:r>
              <a:rPr lang="en-GB" sz="1600" dirty="0"/>
              <a:t> fi </a:t>
            </a:r>
            <a:r>
              <a:rPr lang="en-GB" sz="1600" dirty="0" err="1"/>
              <a:t>imbunatatit</a:t>
            </a:r>
            <a:r>
              <a:rPr lang="en-GB" sz="1600" dirty="0"/>
              <a:t>, </a:t>
            </a:r>
            <a:r>
              <a:rPr lang="en-GB" sz="1600" dirty="0" err="1"/>
              <a:t>erorile</a:t>
            </a:r>
            <a:r>
              <a:rPr lang="en-GB" sz="1600" dirty="0"/>
              <a:t> </a:t>
            </a:r>
            <a:r>
              <a:rPr lang="en-GB" sz="1600" dirty="0" err="1"/>
              <a:t>gasite</a:t>
            </a:r>
            <a:r>
              <a:rPr lang="en-GB" sz="1600" dirty="0"/>
              <a:t> de mine pot fi </a:t>
            </a:r>
            <a:r>
              <a:rPr lang="en-GB" sz="1600" dirty="0" err="1"/>
              <a:t>corectate</a:t>
            </a:r>
            <a:r>
              <a:rPr lang="en-GB" sz="1600" dirty="0"/>
              <a:t>, </a:t>
            </a:r>
            <a:r>
              <a:rPr lang="en-GB" sz="1600" dirty="0" err="1"/>
              <a:t>eu</a:t>
            </a:r>
            <a:r>
              <a:rPr lang="en-GB" sz="1600" dirty="0"/>
              <a:t> </a:t>
            </a:r>
            <a:r>
              <a:rPr lang="en-GB" sz="1600" dirty="0" err="1"/>
              <a:t>voi</a:t>
            </a:r>
            <a:r>
              <a:rPr lang="en-GB" sz="1600" dirty="0"/>
              <a:t> </a:t>
            </a:r>
            <a:r>
              <a:rPr lang="en-GB" sz="1600" dirty="0" err="1"/>
              <a:t>contacta</a:t>
            </a:r>
            <a:r>
              <a:rPr lang="en-GB" sz="1600" dirty="0"/>
              <a:t> </a:t>
            </a:r>
            <a:r>
              <a:rPr lang="en-GB" sz="1600" dirty="0" err="1"/>
              <a:t>webmasterul</a:t>
            </a:r>
            <a:r>
              <a:rPr lang="en-GB" sz="1600" dirty="0"/>
              <a:t> </a:t>
            </a:r>
            <a:r>
              <a:rPr lang="en-GB" sz="1600" dirty="0" err="1"/>
              <a:t>magazinului</a:t>
            </a:r>
            <a:r>
              <a:rPr lang="en-GB" sz="1600" dirty="0"/>
              <a:t> </a:t>
            </a:r>
            <a:r>
              <a:rPr lang="en-GB" sz="1600" dirty="0" err="1"/>
              <a:t>si</a:t>
            </a:r>
            <a:r>
              <a:rPr lang="en-GB" sz="1600" dirty="0"/>
              <a:t> ii </a:t>
            </a:r>
            <a:r>
              <a:rPr lang="en-GB" sz="1600" dirty="0" err="1"/>
              <a:t>voi</a:t>
            </a:r>
            <a:r>
              <a:rPr lang="en-GB" sz="1600" dirty="0"/>
              <a:t> </a:t>
            </a:r>
            <a:r>
              <a:rPr lang="en-GB" sz="1600" dirty="0" err="1"/>
              <a:t>trimite</a:t>
            </a:r>
            <a:r>
              <a:rPr lang="en-GB" sz="1600" dirty="0"/>
              <a:t> feedback-</a:t>
            </a:r>
            <a:r>
              <a:rPr lang="en-GB" sz="1600" dirty="0" err="1"/>
              <a:t>ul</a:t>
            </a:r>
            <a:r>
              <a:rPr lang="en-GB" sz="1600" dirty="0"/>
              <a:t> meu.</a:t>
            </a:r>
          </a:p>
        </p:txBody>
      </p:sp>
    </p:spTree>
    <p:extLst>
      <p:ext uri="{BB962C8B-B14F-4D97-AF65-F5344CB8AC3E}">
        <p14:creationId xmlns:p14="http://schemas.microsoft.com/office/powerpoint/2010/main" val="2111736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ADFF6-4138-0C6F-AC68-48F960CD8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Va </a:t>
            </a:r>
            <a:r>
              <a:rPr lang="en-GB" dirty="0" err="1"/>
              <a:t>multumesc</a:t>
            </a:r>
            <a:r>
              <a:rPr lang="en-GB" dirty="0"/>
              <a:t>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DEC39B-7BA2-B418-49AA-14F7AB70A2C9}"/>
              </a:ext>
            </a:extLst>
          </p:cNvPr>
          <p:cNvSpPr txBox="1"/>
          <p:nvPr/>
        </p:nvSpPr>
        <p:spPr>
          <a:xfrm>
            <a:off x="2855585" y="2497998"/>
            <a:ext cx="6819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https://github.com/AdrianSandu92/Manual-Testing-Project</a:t>
            </a:r>
          </a:p>
        </p:txBody>
      </p:sp>
    </p:spTree>
    <p:extLst>
      <p:ext uri="{BB962C8B-B14F-4D97-AF65-F5344CB8AC3E}">
        <p14:creationId xmlns:p14="http://schemas.microsoft.com/office/powerpoint/2010/main" val="2480579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E4152-80F8-A7C2-FCB5-90A5B218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0"/>
            <a:ext cx="10306466" cy="521055"/>
          </a:xfrm>
        </p:spPr>
        <p:txBody>
          <a:bodyPr>
            <a:normAutofit/>
          </a:bodyPr>
          <a:lstStyle/>
          <a:p>
            <a:pPr algn="ctr"/>
            <a:r>
              <a:rPr lang="en-GB" sz="2800" dirty="0">
                <a:solidFill>
                  <a:srgbClr val="92D050"/>
                </a:solidFill>
              </a:rPr>
              <a:t>PARTEA I - </a:t>
            </a:r>
            <a:r>
              <a:rPr lang="en-GB" sz="2800" dirty="0" err="1">
                <a:solidFill>
                  <a:srgbClr val="92D050"/>
                </a:solidFill>
              </a:rPr>
              <a:t>N</a:t>
            </a:r>
            <a:r>
              <a:rPr lang="en-GB" sz="2800" cap="none" dirty="0" err="1">
                <a:solidFill>
                  <a:srgbClr val="92D050"/>
                </a:solidFill>
              </a:rPr>
              <a:t>otiuni</a:t>
            </a:r>
            <a:r>
              <a:rPr lang="en-GB" sz="2800" cap="none" dirty="0">
                <a:solidFill>
                  <a:srgbClr val="92D050"/>
                </a:solidFill>
              </a:rPr>
              <a:t> </a:t>
            </a:r>
            <a:r>
              <a:rPr lang="en-GB" sz="2800" cap="none" dirty="0" err="1">
                <a:solidFill>
                  <a:srgbClr val="92D050"/>
                </a:solidFill>
              </a:rPr>
              <a:t>Teoretice</a:t>
            </a:r>
            <a:endParaRPr lang="en-GB" sz="2800" dirty="0">
              <a:solidFill>
                <a:srgbClr val="92D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E8CF8-2E34-26C8-54FF-B0CD433D2A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926" y="1180035"/>
            <a:ext cx="11641999" cy="256424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1400" dirty="0">
              <a:solidFill>
                <a:schemeClr val="bg2">
                  <a:lumMod val="10000"/>
                  <a:lumOff val="90000"/>
                </a:schemeClr>
              </a:solidFill>
              <a:latin typeface="Saira Semi Condensed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b="1" i="0" u="none" strike="noStrike" dirty="0" err="1">
                <a:solidFill>
                  <a:srgbClr val="FFFFFF"/>
                </a:solidFill>
                <a:effectLst/>
                <a:latin typeface="Saira Semi Condensed"/>
              </a:rPr>
              <a:t>Cerintele</a:t>
            </a:r>
            <a:r>
              <a:rPr lang="en-GB" sz="1400" b="1" i="0" u="none" strike="noStrike" dirty="0">
                <a:solidFill>
                  <a:srgbClr val="FFFFFF"/>
                </a:solidFill>
                <a:effectLst/>
                <a:latin typeface="Saira Semi Condensed"/>
              </a:rPr>
              <a:t> de business: </a:t>
            </a:r>
            <a:r>
              <a:rPr lang="en-GB" sz="1400" b="0" i="0" u="none" strike="noStrike" dirty="0">
                <a:solidFill>
                  <a:srgbClr val="FFFFFF"/>
                </a:solidFill>
                <a:effectLst/>
                <a:latin typeface="Inria Sans"/>
              </a:rPr>
              <a:t>Sunt </a:t>
            </a:r>
            <a:r>
              <a:rPr lang="en-GB" sz="1400" b="0" i="0" u="none" strike="noStrike" dirty="0" err="1">
                <a:solidFill>
                  <a:srgbClr val="FFFFFF"/>
                </a:solidFill>
                <a:effectLst/>
                <a:latin typeface="Inria Sans"/>
              </a:rPr>
              <a:t>cerinte</a:t>
            </a:r>
            <a:r>
              <a:rPr lang="en-GB" sz="1400" b="0" i="0" u="none" strike="noStrike" dirty="0">
                <a:solidFill>
                  <a:srgbClr val="FFFFFF"/>
                </a:solidFill>
                <a:effectLst/>
                <a:latin typeface="Inria Sans"/>
              </a:rPr>
              <a:t> </a:t>
            </a:r>
            <a:r>
              <a:rPr lang="en-GB" sz="1400" b="0" i="0" u="none" strike="noStrike" dirty="0" err="1">
                <a:solidFill>
                  <a:srgbClr val="FFFFFF"/>
                </a:solidFill>
                <a:effectLst/>
                <a:latin typeface="Inria Sans"/>
              </a:rPr>
              <a:t>esentiale</a:t>
            </a:r>
            <a:r>
              <a:rPr lang="en-GB" sz="1400" b="0" i="0" u="none" strike="noStrike" dirty="0">
                <a:solidFill>
                  <a:srgbClr val="FFFFFF"/>
                </a:solidFill>
                <a:effectLst/>
                <a:latin typeface="Inria Sans"/>
              </a:rPr>
              <a:t> </a:t>
            </a:r>
            <a:r>
              <a:rPr lang="en-GB" sz="1400" b="0" i="0" u="none" strike="noStrike" dirty="0" err="1">
                <a:solidFill>
                  <a:srgbClr val="FFFFFF"/>
                </a:solidFill>
                <a:effectLst/>
                <a:latin typeface="Inria Sans"/>
              </a:rPr>
              <a:t>specificate</a:t>
            </a:r>
            <a:r>
              <a:rPr lang="en-GB" sz="1400" b="0" i="0" u="none" strike="noStrike" dirty="0">
                <a:solidFill>
                  <a:srgbClr val="FFFFFF"/>
                </a:solidFill>
                <a:effectLst/>
                <a:latin typeface="Inria Sans"/>
              </a:rPr>
              <a:t> de </a:t>
            </a:r>
            <a:r>
              <a:rPr lang="en-GB" sz="1400" b="0" i="0" u="none" strike="noStrike" dirty="0" err="1">
                <a:solidFill>
                  <a:srgbClr val="FFFFFF"/>
                </a:solidFill>
                <a:effectLst/>
                <a:latin typeface="Inria Sans"/>
              </a:rPr>
              <a:t>către</a:t>
            </a:r>
            <a:r>
              <a:rPr lang="en-GB" sz="1400" b="0" i="0" u="none" strike="noStrike" dirty="0">
                <a:solidFill>
                  <a:srgbClr val="FFFFFF"/>
                </a:solidFill>
                <a:effectLst/>
                <a:latin typeface="Inria Sans"/>
              </a:rPr>
              <a:t> client, </a:t>
            </a:r>
            <a:r>
              <a:rPr lang="en-GB" sz="1400" b="0" i="0" u="none" strike="noStrike" dirty="0" err="1">
                <a:solidFill>
                  <a:srgbClr val="FFFFFF"/>
                </a:solidFill>
                <a:effectLst/>
                <a:latin typeface="Inria Sans"/>
              </a:rPr>
              <a:t>descrise</a:t>
            </a:r>
            <a:r>
              <a:rPr lang="en-GB" sz="1400" b="0" i="0" u="none" strike="noStrike" dirty="0">
                <a:solidFill>
                  <a:srgbClr val="FFFFFF"/>
                </a:solidFill>
                <a:effectLst/>
                <a:latin typeface="Inria Sans"/>
              </a:rPr>
              <a:t> in </a:t>
            </a:r>
            <a:r>
              <a:rPr lang="en-GB" sz="1400" b="0" i="0" u="none" strike="noStrike" dirty="0" err="1">
                <a:solidFill>
                  <a:srgbClr val="FFFFFF"/>
                </a:solidFill>
                <a:effectLst/>
                <a:latin typeface="Inria Sans"/>
              </a:rPr>
              <a:t>detaliu</a:t>
            </a:r>
            <a:r>
              <a:rPr lang="en-GB" sz="1400" b="0" i="0" u="none" strike="noStrike" dirty="0">
                <a:solidFill>
                  <a:srgbClr val="FFFFFF"/>
                </a:solidFill>
                <a:effectLst/>
                <a:latin typeface="Inria Sans"/>
              </a:rPr>
              <a:t>, </a:t>
            </a:r>
            <a:r>
              <a:rPr lang="en-GB" sz="1400" b="0" i="0" u="none" strike="noStrike" dirty="0" err="1">
                <a:solidFill>
                  <a:srgbClr val="FFFFFF"/>
                </a:solidFill>
                <a:effectLst/>
                <a:latin typeface="Inria Sans"/>
              </a:rPr>
              <a:t>ce</a:t>
            </a:r>
            <a:r>
              <a:rPr lang="en-GB" sz="1400" b="0" i="0" u="none" strike="noStrike" dirty="0">
                <a:solidFill>
                  <a:srgbClr val="FFFFFF"/>
                </a:solidFill>
                <a:effectLst/>
                <a:latin typeface="Inria Sans"/>
              </a:rPr>
              <a:t> </a:t>
            </a:r>
            <a:r>
              <a:rPr lang="en-GB" sz="1400" b="0" i="0" u="none" strike="noStrike" dirty="0" err="1">
                <a:solidFill>
                  <a:srgbClr val="FFFFFF"/>
                </a:solidFill>
                <a:effectLst/>
                <a:latin typeface="Inria Sans"/>
              </a:rPr>
              <a:t>trebuie</a:t>
            </a:r>
            <a:r>
              <a:rPr lang="en-GB" sz="1400" b="0" i="0" u="none" strike="noStrike" dirty="0">
                <a:solidFill>
                  <a:srgbClr val="FFFFFF"/>
                </a:solidFill>
                <a:effectLst/>
                <a:latin typeface="Inria Sans"/>
              </a:rPr>
              <a:t> </a:t>
            </a:r>
            <a:r>
              <a:rPr lang="en-GB" sz="1400" b="0" i="0" u="none" strike="noStrike" dirty="0" err="1">
                <a:solidFill>
                  <a:srgbClr val="FFFFFF"/>
                </a:solidFill>
                <a:effectLst/>
                <a:latin typeface="Inria Sans"/>
              </a:rPr>
              <a:t>implementate</a:t>
            </a:r>
            <a:r>
              <a:rPr lang="en-GB" sz="1400" b="0" i="0" u="none" strike="noStrike" dirty="0">
                <a:solidFill>
                  <a:srgbClr val="FFFFFF"/>
                </a:solidFill>
                <a:effectLst/>
                <a:latin typeface="Inria Sans"/>
              </a:rPr>
              <a:t> in </a:t>
            </a:r>
            <a:r>
              <a:rPr lang="en-GB" sz="1400" b="0" i="0" u="none" strike="noStrike" dirty="0" err="1">
                <a:solidFill>
                  <a:srgbClr val="FFFFFF"/>
                </a:solidFill>
                <a:effectLst/>
                <a:latin typeface="Inria Sans"/>
              </a:rPr>
              <a:t>dezvoltarea</a:t>
            </a:r>
            <a:r>
              <a:rPr lang="en-GB" sz="1400" b="0" i="0" u="none" strike="noStrike" dirty="0">
                <a:solidFill>
                  <a:srgbClr val="FFFFFF"/>
                </a:solidFill>
                <a:effectLst/>
                <a:latin typeface="Inria Sans"/>
              </a:rPr>
              <a:t> </a:t>
            </a:r>
            <a:r>
              <a:rPr lang="en-GB" sz="1400" b="0" i="0" u="none" strike="noStrike" dirty="0" err="1">
                <a:solidFill>
                  <a:srgbClr val="FFFFFF"/>
                </a:solidFill>
                <a:effectLst/>
                <a:latin typeface="Inria Sans"/>
              </a:rPr>
              <a:t>unui</a:t>
            </a:r>
            <a:r>
              <a:rPr lang="en-GB" sz="1400" b="0" i="0" u="none" strike="noStrike" dirty="0">
                <a:solidFill>
                  <a:srgbClr val="FFFFFF"/>
                </a:solidFill>
                <a:effectLst/>
                <a:latin typeface="Inria Sans"/>
              </a:rPr>
              <a:t> </a:t>
            </a:r>
            <a:r>
              <a:rPr lang="en-GB" sz="1400" b="0" i="0" u="none" strike="noStrike" dirty="0" err="1">
                <a:solidFill>
                  <a:srgbClr val="FFFFFF"/>
                </a:solidFill>
                <a:effectLst/>
                <a:latin typeface="Inria Sans"/>
              </a:rPr>
              <a:t>produs</a:t>
            </a:r>
            <a:r>
              <a:rPr lang="en-GB" sz="1400" dirty="0">
                <a:solidFill>
                  <a:srgbClr val="FFFFFF"/>
                </a:solidFill>
                <a:latin typeface="Inria Sans"/>
              </a:rPr>
              <a:t> software.</a:t>
            </a:r>
            <a:r>
              <a:rPr lang="en-GB" sz="1400" b="0" i="0" u="none" strike="noStrike" dirty="0">
                <a:solidFill>
                  <a:srgbClr val="FFFFFF"/>
                </a:solidFill>
                <a:effectLst/>
                <a:latin typeface="Inria Sans"/>
              </a:rPr>
              <a:t> </a:t>
            </a:r>
            <a:endParaRPr lang="en-GB" sz="1400" b="0" i="0" u="none" strike="noStrike" dirty="0">
              <a:solidFill>
                <a:schemeClr val="bg2">
                  <a:lumMod val="10000"/>
                  <a:lumOff val="90000"/>
                </a:schemeClr>
              </a:solidFill>
              <a:effectLst/>
              <a:latin typeface="Saira Semi Condensed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400" dirty="0">
              <a:solidFill>
                <a:schemeClr val="bg2">
                  <a:lumMod val="10000"/>
                  <a:lumOff val="90000"/>
                </a:schemeClr>
              </a:solidFill>
              <a:latin typeface="Saira Semi Condensed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b="1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Test Condition – 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Este o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descriere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generala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a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ceea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ce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trebuie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sa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fie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testat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,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dar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nu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furnizeaza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detalii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specifice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despre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cum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sa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se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efectueze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testul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sau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ce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date de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intrare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sa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fie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folosite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400" dirty="0">
              <a:solidFill>
                <a:schemeClr val="bg2">
                  <a:lumMod val="10000"/>
                  <a:lumOff val="90000"/>
                </a:schemeClr>
              </a:solidFill>
              <a:latin typeface="Saira Semi Condensed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b="1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Test Case 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- Un test case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este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o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descriere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detaliata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a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unui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scenariu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de test, care include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toate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informatiile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necesare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pentru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a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efectua</a:t>
            </a:r>
            <a:r>
              <a:rPr lang="en-GB" sz="1400" i="0" u="none" strike="noStrik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 </a:t>
            </a:r>
            <a:r>
              <a:rPr lang="en-GB" sz="1400" i="0" u="none" strike="noStrike" dirty="0" err="1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Saira Semi Condensed"/>
              </a:rPr>
              <a:t>testul</a:t>
            </a:r>
            <a:r>
              <a:rPr lang="en-GB" sz="1400" dirty="0">
                <a:solidFill>
                  <a:schemeClr val="bg2">
                    <a:lumMod val="10000"/>
                    <a:lumOff val="90000"/>
                  </a:schemeClr>
                </a:solidFill>
                <a:latin typeface="Saira Semi Condensed"/>
              </a:rPr>
              <a:t>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400" i="0" u="none" strike="noStrike" dirty="0">
              <a:solidFill>
                <a:schemeClr val="bg2">
                  <a:lumMod val="10000"/>
                  <a:lumOff val="90000"/>
                </a:schemeClr>
              </a:solidFill>
              <a:effectLst/>
              <a:latin typeface="Saira Semi Condensed"/>
            </a:endParaRPr>
          </a:p>
          <a:p>
            <a:pPr marL="0" indent="0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i="0" u="none" strike="noStrike" dirty="0" err="1">
                <a:solidFill>
                  <a:srgbClr val="FFFFFF"/>
                </a:solidFill>
                <a:effectLst/>
                <a:latin typeface="Noto Sans Symbols"/>
              </a:rPr>
              <a:t>Asadar</a:t>
            </a:r>
            <a:r>
              <a:rPr lang="en-GB" sz="1400" i="0" u="none" strike="noStrike" dirty="0">
                <a:solidFill>
                  <a:srgbClr val="FFFFFF"/>
                </a:solidFill>
                <a:effectLst/>
                <a:latin typeface="Noto Sans Symbols"/>
              </a:rPr>
              <a:t>, “test conditions” sunt </a:t>
            </a:r>
            <a:r>
              <a:rPr lang="en-GB" sz="1400" i="0" u="none" strike="noStrike" dirty="0" err="1">
                <a:solidFill>
                  <a:srgbClr val="FFFFFF"/>
                </a:solidFill>
                <a:effectLst/>
                <a:latin typeface="Noto Sans Symbols"/>
              </a:rPr>
              <a:t>utilizate</a:t>
            </a:r>
            <a:r>
              <a:rPr lang="en-GB" sz="1400" i="0" u="none" strike="noStrike" dirty="0">
                <a:solidFill>
                  <a:srgbClr val="FFFFFF"/>
                </a:solidFill>
                <a:effectLst/>
                <a:latin typeface="Noto Sans Symbols"/>
              </a:rPr>
              <a:t> </a:t>
            </a:r>
            <a:r>
              <a:rPr lang="en-GB" sz="1400" i="0" u="none" strike="noStrike" dirty="0" err="1">
                <a:solidFill>
                  <a:srgbClr val="FFFFFF"/>
                </a:solidFill>
                <a:effectLst/>
                <a:latin typeface="Noto Sans Symbols"/>
              </a:rPr>
              <a:t>pentru</a:t>
            </a:r>
            <a:r>
              <a:rPr lang="en-GB" sz="1400" i="0" u="none" strike="noStrike" dirty="0">
                <a:solidFill>
                  <a:srgbClr val="FFFFFF"/>
                </a:solidFill>
                <a:effectLst/>
                <a:latin typeface="Noto Sans Symbols"/>
              </a:rPr>
              <a:t> </a:t>
            </a:r>
            <a:r>
              <a:rPr lang="en-GB" sz="1400" i="0" u="none" strike="noStrike" dirty="0" err="1">
                <a:solidFill>
                  <a:srgbClr val="FFFFFF"/>
                </a:solidFill>
                <a:effectLst/>
                <a:latin typeface="Noto Sans Symbols"/>
              </a:rPr>
              <a:t>identificarea</a:t>
            </a:r>
            <a:r>
              <a:rPr lang="en-GB" sz="1400" i="0" u="none" strike="noStrike" dirty="0">
                <a:solidFill>
                  <a:srgbClr val="FFFFFF"/>
                </a:solidFill>
                <a:effectLst/>
                <a:latin typeface="Noto Sans Symbols"/>
              </a:rPr>
              <a:t> </a:t>
            </a:r>
            <a:r>
              <a:rPr lang="en-GB" sz="1400" i="0" u="none" strike="noStrike" dirty="0" err="1">
                <a:solidFill>
                  <a:srgbClr val="FFFFFF"/>
                </a:solidFill>
                <a:effectLst/>
                <a:latin typeface="Noto Sans Symbols"/>
              </a:rPr>
              <a:t>scenariilor</a:t>
            </a:r>
            <a:r>
              <a:rPr lang="en-GB" sz="1400" i="0" u="none" strike="noStrike" dirty="0">
                <a:solidFill>
                  <a:srgbClr val="FFFFFF"/>
                </a:solidFill>
                <a:effectLst/>
                <a:latin typeface="Noto Sans Symbols"/>
              </a:rPr>
              <a:t> de </a:t>
            </a:r>
            <a:r>
              <a:rPr lang="en-GB" sz="1400" i="0" u="none" strike="noStrike" dirty="0" err="1">
                <a:solidFill>
                  <a:srgbClr val="FFFFFF"/>
                </a:solidFill>
                <a:effectLst/>
                <a:latin typeface="Noto Sans Symbols"/>
              </a:rPr>
              <a:t>testare</a:t>
            </a:r>
            <a:r>
              <a:rPr lang="en-GB" sz="1400" i="0" u="none" strike="noStrike" dirty="0">
                <a:solidFill>
                  <a:srgbClr val="FFFFFF"/>
                </a:solidFill>
                <a:effectLst/>
                <a:latin typeface="Noto Sans Symbols"/>
              </a:rPr>
              <a:t>, in </a:t>
            </a:r>
            <a:r>
              <a:rPr lang="en-GB" sz="1400" i="0" u="none" strike="noStrike" dirty="0" err="1">
                <a:solidFill>
                  <a:srgbClr val="FFFFFF"/>
                </a:solidFill>
                <a:effectLst/>
                <a:latin typeface="Noto Sans Symbols"/>
              </a:rPr>
              <a:t>timp</a:t>
            </a:r>
            <a:r>
              <a:rPr lang="en-GB" sz="1400" i="0" u="none" strike="noStrike" dirty="0">
                <a:solidFill>
                  <a:srgbClr val="FFFFFF"/>
                </a:solidFill>
                <a:effectLst/>
                <a:latin typeface="Noto Sans Symbols"/>
              </a:rPr>
              <a:t> </a:t>
            </a:r>
            <a:r>
              <a:rPr lang="en-GB" sz="1400" i="0" u="none" strike="noStrike" dirty="0" err="1">
                <a:solidFill>
                  <a:srgbClr val="FFFFFF"/>
                </a:solidFill>
                <a:effectLst/>
                <a:latin typeface="Noto Sans Symbols"/>
              </a:rPr>
              <a:t>ce</a:t>
            </a:r>
            <a:r>
              <a:rPr lang="en-GB" sz="1400" i="0" u="none" strike="noStrike" dirty="0">
                <a:solidFill>
                  <a:srgbClr val="FFFFFF"/>
                </a:solidFill>
                <a:effectLst/>
                <a:latin typeface="Noto Sans Symbols"/>
              </a:rPr>
              <a:t> “Test </a:t>
            </a:r>
            <a:r>
              <a:rPr lang="en-GB" sz="1400" i="0" u="none" strike="noStrike" dirty="0" err="1">
                <a:solidFill>
                  <a:srgbClr val="FFFFFF"/>
                </a:solidFill>
                <a:effectLst/>
                <a:latin typeface="Noto Sans Symbols"/>
              </a:rPr>
              <a:t>Cases”sunt</a:t>
            </a:r>
            <a:r>
              <a:rPr lang="en-GB" sz="1400" i="0" u="none" strike="noStrike" dirty="0">
                <a:solidFill>
                  <a:srgbClr val="FFFFFF"/>
                </a:solidFill>
                <a:effectLst/>
                <a:latin typeface="Noto Sans Symbols"/>
              </a:rPr>
              <a:t> </a:t>
            </a:r>
            <a:r>
              <a:rPr lang="en-GB" sz="1400" i="0" u="none" strike="noStrike" dirty="0" err="1">
                <a:solidFill>
                  <a:srgbClr val="FFFFFF"/>
                </a:solidFill>
                <a:effectLst/>
                <a:latin typeface="Noto Sans Symbols"/>
              </a:rPr>
              <a:t>utilizate</a:t>
            </a:r>
            <a:r>
              <a:rPr lang="en-GB" sz="1400" i="0" u="none" strike="noStrike" dirty="0">
                <a:solidFill>
                  <a:srgbClr val="FFFFFF"/>
                </a:solidFill>
                <a:effectLst/>
                <a:latin typeface="Noto Sans Symbols"/>
              </a:rPr>
              <a:t> </a:t>
            </a:r>
            <a:r>
              <a:rPr lang="en-GB" sz="1400" i="0" u="none" strike="noStrike" dirty="0" err="1">
                <a:solidFill>
                  <a:srgbClr val="FFFFFF"/>
                </a:solidFill>
                <a:effectLst/>
                <a:latin typeface="Noto Sans Symbols"/>
              </a:rPr>
              <a:t>pentru</a:t>
            </a:r>
            <a:r>
              <a:rPr lang="en-GB" sz="1400" i="0" u="none" strike="noStrike" dirty="0">
                <a:solidFill>
                  <a:srgbClr val="FFFFFF"/>
                </a:solidFill>
                <a:effectLst/>
                <a:latin typeface="Noto Sans Symbols"/>
              </a:rPr>
              <a:t> a </a:t>
            </a:r>
            <a:r>
              <a:rPr lang="en-GB" sz="1400" i="0" u="none" strike="noStrike" dirty="0" err="1">
                <a:solidFill>
                  <a:srgbClr val="FFFFFF"/>
                </a:solidFill>
                <a:effectLst/>
                <a:latin typeface="Noto Sans Symbols"/>
              </a:rPr>
              <a:t>implementa</a:t>
            </a:r>
            <a:r>
              <a:rPr lang="en-GB" sz="1400" i="0" u="none" strike="noStrike" dirty="0">
                <a:solidFill>
                  <a:srgbClr val="FFFFFF"/>
                </a:solidFill>
                <a:effectLst/>
                <a:latin typeface="Noto Sans Symbols"/>
              </a:rPr>
              <a:t> </a:t>
            </a:r>
            <a:r>
              <a:rPr lang="en-GB" sz="1400" i="0" u="none" strike="noStrike" dirty="0" err="1">
                <a:solidFill>
                  <a:srgbClr val="FFFFFF"/>
                </a:solidFill>
                <a:effectLst/>
                <a:latin typeface="Noto Sans Symbols"/>
              </a:rPr>
              <a:t>si</a:t>
            </a:r>
            <a:r>
              <a:rPr lang="en-GB" sz="1400" i="0" u="none" strike="noStrike" dirty="0">
                <a:solidFill>
                  <a:srgbClr val="FFFFFF"/>
                </a:solidFill>
                <a:effectLst/>
                <a:latin typeface="Noto Sans Symbols"/>
              </a:rPr>
              <a:t> a </a:t>
            </a:r>
            <a:r>
              <a:rPr lang="en-GB" sz="1400" i="0" u="none" strike="noStrike" dirty="0" err="1">
                <a:solidFill>
                  <a:srgbClr val="FFFFFF"/>
                </a:solidFill>
                <a:effectLst/>
                <a:latin typeface="Noto Sans Symbols"/>
              </a:rPr>
              <a:t>executa</a:t>
            </a:r>
            <a:r>
              <a:rPr lang="en-GB" sz="1400" i="0" u="none" strike="noStrike" dirty="0">
                <a:solidFill>
                  <a:srgbClr val="FFFFFF"/>
                </a:solidFill>
                <a:effectLst/>
                <a:latin typeface="Noto Sans Symbols"/>
              </a:rPr>
              <a:t> </a:t>
            </a:r>
            <a:r>
              <a:rPr lang="en-GB" sz="1400" i="0" u="none" strike="noStrike" dirty="0" err="1">
                <a:solidFill>
                  <a:srgbClr val="FFFFFF"/>
                </a:solidFill>
                <a:effectLst/>
                <a:latin typeface="Noto Sans Symbols"/>
              </a:rPr>
              <a:t>aceste</a:t>
            </a:r>
            <a:r>
              <a:rPr lang="en-GB" sz="1400" i="0" u="none" strike="noStrike" dirty="0">
                <a:solidFill>
                  <a:srgbClr val="FFFFFF"/>
                </a:solidFill>
                <a:effectLst/>
                <a:latin typeface="Noto Sans Symbols"/>
              </a:rPr>
              <a:t> </a:t>
            </a:r>
            <a:r>
              <a:rPr lang="en-GB" sz="1400" i="0" u="none" strike="noStrike" dirty="0" err="1">
                <a:solidFill>
                  <a:srgbClr val="FFFFFF"/>
                </a:solidFill>
                <a:effectLst/>
                <a:latin typeface="Noto Sans Symbols"/>
              </a:rPr>
              <a:t>scenarii</a:t>
            </a:r>
            <a:r>
              <a:rPr lang="en-GB" sz="1400" i="0" u="none" strike="noStrike" dirty="0">
                <a:solidFill>
                  <a:srgbClr val="FFFFFF"/>
                </a:solidFill>
                <a:effectLst/>
                <a:latin typeface="Noto Sans Symbols"/>
              </a:rPr>
              <a:t>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400" i="0" u="none" strike="noStrike" dirty="0">
              <a:solidFill>
                <a:srgbClr val="FFFFFF"/>
              </a:solidFill>
              <a:effectLst/>
              <a:latin typeface="Noto Sans Symbols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400" i="0" u="none" strike="noStrike" dirty="0">
              <a:solidFill>
                <a:srgbClr val="FFFFFF"/>
              </a:solidFill>
              <a:effectLst/>
              <a:latin typeface="Noto Sans Symbol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6C0F82-21E1-908A-54C8-27E600152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2" y="5883274"/>
            <a:ext cx="711804" cy="365125"/>
          </a:xfrm>
        </p:spPr>
        <p:txBody>
          <a:bodyPr>
            <a:norm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AA3DA4-18F5-DC55-7119-01603A149FA1}"/>
              </a:ext>
            </a:extLst>
          </p:cNvPr>
          <p:cNvSpPr txBox="1"/>
          <p:nvPr/>
        </p:nvSpPr>
        <p:spPr>
          <a:xfrm>
            <a:off x="219660" y="521055"/>
            <a:ext cx="105488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i="1" u="none" strike="noStrike" dirty="0" err="1">
                <a:solidFill>
                  <a:srgbClr val="FFFFFF"/>
                </a:solidFill>
                <a:effectLst/>
                <a:latin typeface="Saira Semi Condensed"/>
              </a:rPr>
              <a:t>Informații</a:t>
            </a:r>
            <a:r>
              <a:rPr lang="en-GB" sz="2000" b="1" i="1" u="none" strike="noStrike" dirty="0">
                <a:solidFill>
                  <a:srgbClr val="FFFFFF"/>
                </a:solidFill>
                <a:effectLst/>
                <a:latin typeface="Saira Semi Condensed"/>
              </a:rPr>
              <a:t> </a:t>
            </a:r>
            <a:r>
              <a:rPr lang="en-GB" sz="2000" b="1" i="1" u="none" strike="noStrike" dirty="0" err="1">
                <a:solidFill>
                  <a:srgbClr val="FFFFFF"/>
                </a:solidFill>
                <a:effectLst/>
                <a:latin typeface="Saira Semi Condensed"/>
              </a:rPr>
              <a:t>teoretice</a:t>
            </a:r>
            <a:r>
              <a:rPr lang="en-GB" sz="2000" b="1" i="1" u="none" strike="noStrike" dirty="0">
                <a:solidFill>
                  <a:srgbClr val="FFFFFF"/>
                </a:solidFill>
                <a:effectLst/>
                <a:latin typeface="Saira Semi Condensed"/>
              </a:rPr>
              <a:t> pe care le-am </a:t>
            </a:r>
            <a:r>
              <a:rPr lang="en-GB" sz="2000" b="1" i="1" u="none" strike="noStrike" dirty="0" err="1">
                <a:solidFill>
                  <a:srgbClr val="FFFFFF"/>
                </a:solidFill>
                <a:effectLst/>
                <a:latin typeface="Saira Semi Condensed"/>
              </a:rPr>
              <a:t>dobândit</a:t>
            </a:r>
            <a:r>
              <a:rPr lang="en-GB" sz="2000" b="1" i="1" u="none" strike="noStrike" dirty="0">
                <a:solidFill>
                  <a:srgbClr val="FFFFFF"/>
                </a:solidFill>
                <a:effectLst/>
                <a:latin typeface="Saira Semi Condensed"/>
              </a:rPr>
              <a:t> </a:t>
            </a:r>
            <a:r>
              <a:rPr lang="en-GB" sz="2000" b="1" i="1" u="none" strike="noStrike" dirty="0" err="1">
                <a:solidFill>
                  <a:srgbClr val="FFFFFF"/>
                </a:solidFill>
                <a:effectLst/>
                <a:latin typeface="Saira Semi Condensed"/>
              </a:rPr>
              <a:t>în</a:t>
            </a:r>
            <a:r>
              <a:rPr lang="en-GB" sz="2000" b="1" i="1" u="none" strike="noStrike" dirty="0">
                <a:solidFill>
                  <a:srgbClr val="FFFFFF"/>
                </a:solidFill>
                <a:effectLst/>
                <a:latin typeface="Saira Semi Condensed"/>
              </a:rPr>
              <a:t> </a:t>
            </a:r>
            <a:r>
              <a:rPr lang="en-GB" sz="2000" b="1" i="1" u="none" strike="noStrike" dirty="0" err="1">
                <a:solidFill>
                  <a:srgbClr val="FFFFFF"/>
                </a:solidFill>
                <a:effectLst/>
                <a:latin typeface="Saira Semi Condensed"/>
              </a:rPr>
              <a:t>urma</a:t>
            </a:r>
            <a:r>
              <a:rPr lang="en-GB" sz="2000" b="1" i="1" u="none" strike="noStrike" dirty="0">
                <a:solidFill>
                  <a:srgbClr val="FFFFFF"/>
                </a:solidFill>
                <a:effectLst/>
                <a:latin typeface="Saira Semi Condensed"/>
              </a:rPr>
              <a:t> </a:t>
            </a:r>
            <a:r>
              <a:rPr lang="en-GB" sz="2000" b="1" i="1" u="none" strike="noStrike" dirty="0" err="1">
                <a:solidFill>
                  <a:srgbClr val="FFFFFF"/>
                </a:solidFill>
                <a:effectLst/>
                <a:latin typeface="Saira Semi Condensed"/>
              </a:rPr>
              <a:t>parcurgerii</a:t>
            </a:r>
            <a:r>
              <a:rPr lang="en-GB" sz="2000" b="1" i="1" u="none" strike="noStrike" dirty="0">
                <a:solidFill>
                  <a:srgbClr val="FFFFFF"/>
                </a:solidFill>
                <a:effectLst/>
                <a:latin typeface="Saira Semi Condensed"/>
              </a:rPr>
              <a:t> </a:t>
            </a:r>
            <a:r>
              <a:rPr lang="en-GB" sz="2000" b="1" i="1" u="none" strike="noStrike" dirty="0" err="1">
                <a:solidFill>
                  <a:srgbClr val="FFFFFF"/>
                </a:solidFill>
                <a:effectLst/>
                <a:latin typeface="Saira Semi Condensed"/>
              </a:rPr>
              <a:t>cursului</a:t>
            </a:r>
            <a:r>
              <a:rPr lang="en-GB" sz="2000" b="1" i="1" u="none" strike="noStrike" dirty="0">
                <a:solidFill>
                  <a:srgbClr val="FFFFFF"/>
                </a:solidFill>
                <a:effectLst/>
                <a:latin typeface="Saira Semi Condensed"/>
              </a:rPr>
              <a:t> de </a:t>
            </a:r>
            <a:r>
              <a:rPr lang="en-GB" sz="2000" b="1" i="1" u="none" strike="noStrike" dirty="0" err="1">
                <a:solidFill>
                  <a:srgbClr val="FFFFFF"/>
                </a:solidFill>
                <a:effectLst/>
                <a:latin typeface="Saira Semi Condensed"/>
              </a:rPr>
              <a:t>testare</a:t>
            </a:r>
            <a:r>
              <a:rPr lang="en-GB" sz="2000" b="1" i="1" u="none" strike="noStrike" dirty="0">
                <a:solidFill>
                  <a:srgbClr val="FFFFFF"/>
                </a:solidFill>
                <a:effectLst/>
                <a:latin typeface="Saira Semi Condensed"/>
              </a:rPr>
              <a:t> </a:t>
            </a:r>
            <a:r>
              <a:rPr lang="en-GB" sz="2000" b="1" i="1" u="none" strike="noStrike" dirty="0" err="1">
                <a:solidFill>
                  <a:srgbClr val="FFFFFF"/>
                </a:solidFill>
                <a:effectLst/>
                <a:latin typeface="Saira Semi Condensed"/>
              </a:rPr>
              <a:t>manuală</a:t>
            </a:r>
            <a:endParaRPr lang="en-GB" sz="2000" b="1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14DB77-C347-E6DF-EB84-B642AD441AB1}"/>
              </a:ext>
            </a:extLst>
          </p:cNvPr>
          <p:cNvSpPr txBox="1"/>
          <p:nvPr/>
        </p:nvSpPr>
        <p:spPr>
          <a:xfrm>
            <a:off x="-674307" y="3744281"/>
            <a:ext cx="62117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i="1" dirty="0" err="1"/>
              <a:t>Etapele</a:t>
            </a:r>
            <a:r>
              <a:rPr lang="en-GB" sz="2000" b="1" i="1" dirty="0"/>
              <a:t> </a:t>
            </a:r>
            <a:r>
              <a:rPr lang="en-GB" sz="2000" b="1" i="1" dirty="0" err="1"/>
              <a:t>procesului</a:t>
            </a:r>
            <a:r>
              <a:rPr lang="en-GB" sz="2000" b="1" i="1" dirty="0"/>
              <a:t> de </a:t>
            </a:r>
            <a:r>
              <a:rPr lang="en-GB" sz="2000" b="1" i="1" dirty="0" err="1"/>
              <a:t>testare</a:t>
            </a:r>
            <a:r>
              <a:rPr lang="en-GB" sz="2000" b="1" i="1" dirty="0"/>
              <a:t> software: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45CF5E-4FBA-4C5B-4645-B0620D8C8104}"/>
              </a:ext>
            </a:extLst>
          </p:cNvPr>
          <p:cNvSpPr txBox="1"/>
          <p:nvPr/>
        </p:nvSpPr>
        <p:spPr>
          <a:xfrm>
            <a:off x="429102" y="4213613"/>
            <a:ext cx="110187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/>
              <a:t>Procesul</a:t>
            </a:r>
            <a:r>
              <a:rPr lang="en-GB" sz="1400" dirty="0"/>
              <a:t> de </a:t>
            </a:r>
            <a:r>
              <a:rPr lang="en-GB" sz="1400" dirty="0" err="1"/>
              <a:t>testare</a:t>
            </a:r>
            <a:r>
              <a:rPr lang="en-GB" sz="1400" dirty="0"/>
              <a:t> software </a:t>
            </a:r>
            <a:r>
              <a:rPr lang="en-GB" sz="1400" dirty="0" err="1"/>
              <a:t>este</a:t>
            </a:r>
            <a:r>
              <a:rPr lang="en-GB" sz="1400" dirty="0"/>
              <a:t> un aspect critic al </a:t>
            </a:r>
            <a:r>
              <a:rPr lang="en-GB" sz="1400" dirty="0" err="1"/>
              <a:t>dezvoltarii</a:t>
            </a:r>
            <a:r>
              <a:rPr lang="en-GB" sz="1400" dirty="0"/>
              <a:t> software </a:t>
            </a:r>
            <a:r>
              <a:rPr lang="en-GB" sz="1400" dirty="0" err="1"/>
              <a:t>si</a:t>
            </a:r>
            <a:r>
              <a:rPr lang="en-GB" sz="1400" dirty="0"/>
              <a:t> </a:t>
            </a:r>
            <a:r>
              <a:rPr lang="en-GB" sz="1400" dirty="0" err="1"/>
              <a:t>urmeaza</a:t>
            </a:r>
            <a:r>
              <a:rPr lang="en-GB" sz="1400" dirty="0"/>
              <a:t> de </a:t>
            </a:r>
            <a:r>
              <a:rPr lang="en-GB" sz="1400" dirty="0" err="1"/>
              <a:t>obicei</a:t>
            </a:r>
            <a:r>
              <a:rPr lang="en-GB" sz="1400" dirty="0"/>
              <a:t> </a:t>
            </a:r>
            <a:r>
              <a:rPr lang="en-GB" sz="1400" dirty="0" err="1"/>
              <a:t>mai</a:t>
            </a:r>
            <a:r>
              <a:rPr lang="en-GB" sz="1400" dirty="0"/>
              <a:t> </a:t>
            </a:r>
            <a:r>
              <a:rPr lang="en-GB" sz="1400" dirty="0" err="1"/>
              <a:t>multe</a:t>
            </a:r>
            <a:r>
              <a:rPr lang="en-GB" sz="1400" dirty="0"/>
              <a:t> </a:t>
            </a:r>
            <a:r>
              <a:rPr lang="en-GB" sz="1400" dirty="0" err="1"/>
              <a:t>etape</a:t>
            </a:r>
            <a:r>
              <a:rPr lang="en-GB" sz="1400" dirty="0"/>
              <a:t> bine definite </a:t>
            </a:r>
            <a:r>
              <a:rPr lang="en-GB" sz="1400" dirty="0" err="1"/>
              <a:t>pentru</a:t>
            </a:r>
            <a:r>
              <a:rPr lang="en-GB" sz="1400" dirty="0"/>
              <a:t> a </a:t>
            </a:r>
            <a:r>
              <a:rPr lang="en-GB" sz="1400" dirty="0" err="1"/>
              <a:t>asigura</a:t>
            </a:r>
            <a:r>
              <a:rPr lang="en-GB" sz="1400" dirty="0"/>
              <a:t> </a:t>
            </a:r>
            <a:r>
              <a:rPr lang="en-GB" sz="1400" dirty="0" err="1"/>
              <a:t>calitatea</a:t>
            </a:r>
            <a:r>
              <a:rPr lang="en-GB" sz="1400" dirty="0"/>
              <a:t> </a:t>
            </a:r>
            <a:r>
              <a:rPr lang="en-GB" sz="1400" dirty="0" err="1"/>
              <a:t>si</a:t>
            </a:r>
            <a:r>
              <a:rPr lang="en-GB" sz="1400" dirty="0"/>
              <a:t> </a:t>
            </a:r>
            <a:r>
              <a:rPr lang="en-GB" sz="1400" dirty="0" err="1"/>
              <a:t>fiabilitatea</a:t>
            </a:r>
            <a:r>
              <a:rPr lang="en-GB" sz="1400" dirty="0"/>
              <a:t> </a:t>
            </a:r>
            <a:r>
              <a:rPr lang="en-GB" sz="1400" dirty="0" err="1"/>
              <a:t>produsului</a:t>
            </a:r>
            <a:r>
              <a:rPr lang="en-GB" sz="1400" dirty="0"/>
              <a:t> final. </a:t>
            </a:r>
            <a:r>
              <a:rPr lang="en-GB" sz="1400" dirty="0" err="1"/>
              <a:t>Iata</a:t>
            </a:r>
            <a:r>
              <a:rPr lang="en-GB" sz="1400" dirty="0"/>
              <a:t> o </a:t>
            </a:r>
            <a:r>
              <a:rPr lang="en-GB" sz="1400" dirty="0" err="1"/>
              <a:t>descriere</a:t>
            </a:r>
            <a:r>
              <a:rPr lang="en-GB" sz="1400" dirty="0"/>
              <a:t> </a:t>
            </a:r>
            <a:r>
              <a:rPr lang="en-GB" sz="1400" dirty="0" err="1"/>
              <a:t>generala</a:t>
            </a:r>
            <a:r>
              <a:rPr lang="en-GB" sz="1400" dirty="0"/>
              <a:t> a </a:t>
            </a:r>
            <a:r>
              <a:rPr lang="en-GB" sz="1400" dirty="0" err="1"/>
              <a:t>etapelor</a:t>
            </a:r>
            <a:r>
              <a:rPr lang="en-GB" sz="1400" dirty="0"/>
              <a:t> </a:t>
            </a:r>
            <a:r>
              <a:rPr lang="en-GB" sz="1400" dirty="0" err="1"/>
              <a:t>comune</a:t>
            </a:r>
            <a:r>
              <a:rPr lang="en-GB" sz="1400" dirty="0"/>
              <a:t> ale </a:t>
            </a:r>
            <a:r>
              <a:rPr lang="en-GB" sz="1400" dirty="0" err="1"/>
              <a:t>procesului</a:t>
            </a:r>
            <a:r>
              <a:rPr lang="en-GB" sz="1400" dirty="0"/>
              <a:t> de </a:t>
            </a:r>
            <a:r>
              <a:rPr lang="en-GB" sz="1400" dirty="0" err="1"/>
              <a:t>testare</a:t>
            </a:r>
            <a:r>
              <a:rPr lang="en-GB" sz="1400" dirty="0"/>
              <a:t> software:</a:t>
            </a:r>
          </a:p>
          <a:p>
            <a:endParaRPr lang="en-GB" sz="1400" dirty="0"/>
          </a:p>
        </p:txBody>
      </p:sp>
      <p:graphicFrame>
        <p:nvGraphicFramePr>
          <p:cNvPr id="8" name="Content Placeholder 14">
            <a:extLst>
              <a:ext uri="{FF2B5EF4-FFF2-40B4-BE49-F238E27FC236}">
                <a16:creationId xmlns:a16="http://schemas.microsoft.com/office/drawing/2014/main" id="{106F0C05-8D8A-5928-2E43-85B381811D5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20315856"/>
              </p:ext>
            </p:extLst>
          </p:nvPr>
        </p:nvGraphicFramePr>
        <p:xfrm>
          <a:off x="289476" y="4745685"/>
          <a:ext cx="11286113" cy="1502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16334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F9F4ED96-E7C8-DC36-597E-C9779EF9BAB3}"/>
              </a:ext>
            </a:extLst>
          </p:cNvPr>
          <p:cNvSpPr txBox="1"/>
          <p:nvPr/>
        </p:nvSpPr>
        <p:spPr>
          <a:xfrm>
            <a:off x="234984" y="4462014"/>
            <a:ext cx="51798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 err="1"/>
              <a:t>Diferenta</a:t>
            </a:r>
            <a:r>
              <a:rPr lang="en-GB" sz="1600" b="1" dirty="0"/>
              <a:t> </a:t>
            </a:r>
            <a:r>
              <a:rPr lang="en-GB" sz="1600" b="1" dirty="0" err="1"/>
              <a:t>dintre</a:t>
            </a:r>
            <a:r>
              <a:rPr lang="en-GB" sz="1600" b="1" dirty="0"/>
              <a:t> Retesting </a:t>
            </a:r>
            <a:r>
              <a:rPr lang="en-GB" sz="1600" b="1" dirty="0" err="1"/>
              <a:t>si</a:t>
            </a:r>
            <a:r>
              <a:rPr lang="en-GB" sz="1600" b="1" dirty="0"/>
              <a:t> Regression testing:</a:t>
            </a:r>
          </a:p>
          <a:p>
            <a:endParaRPr lang="en-GB" sz="1600" b="1" dirty="0"/>
          </a:p>
          <a:p>
            <a:pPr marL="285750" indent="-285750">
              <a:buFontTx/>
              <a:buChar char="-"/>
            </a:pPr>
            <a:r>
              <a:rPr lang="en-GB" sz="1600" dirty="0" err="1"/>
              <a:t>Retestarea</a:t>
            </a:r>
            <a:r>
              <a:rPr lang="en-GB" sz="1600" dirty="0"/>
              <a:t> </a:t>
            </a:r>
            <a:r>
              <a:rPr lang="en-GB" sz="1600" dirty="0" err="1"/>
              <a:t>verifica</a:t>
            </a:r>
            <a:r>
              <a:rPr lang="en-GB" sz="1600" dirty="0"/>
              <a:t> </a:t>
            </a:r>
            <a:r>
              <a:rPr lang="en-GB" sz="1600" dirty="0" err="1"/>
              <a:t>daca</a:t>
            </a:r>
            <a:r>
              <a:rPr lang="en-GB" sz="1600" dirty="0"/>
              <a:t> un bug/defect </a:t>
            </a:r>
            <a:r>
              <a:rPr lang="en-GB" sz="1600" dirty="0" err="1"/>
              <a:t>sau</a:t>
            </a:r>
            <a:r>
              <a:rPr lang="en-GB" sz="1600" dirty="0"/>
              <a:t> </a:t>
            </a:r>
            <a:r>
              <a:rPr lang="en-GB" sz="1600" dirty="0" err="1"/>
              <a:t>eroare</a:t>
            </a:r>
            <a:r>
              <a:rPr lang="en-GB" sz="1600" dirty="0"/>
              <a:t> a </a:t>
            </a:r>
            <a:r>
              <a:rPr lang="en-GB" sz="1600" dirty="0" err="1"/>
              <a:t>fost</a:t>
            </a:r>
            <a:r>
              <a:rPr lang="en-GB" sz="1600" dirty="0"/>
              <a:t> </a:t>
            </a:r>
            <a:r>
              <a:rPr lang="en-GB" sz="1600" dirty="0" err="1"/>
              <a:t>fixat</a:t>
            </a:r>
            <a:endParaRPr lang="en-GB" sz="1600" dirty="0"/>
          </a:p>
          <a:p>
            <a:endParaRPr lang="en-GB" sz="1600" dirty="0"/>
          </a:p>
          <a:p>
            <a:pPr marL="285750" indent="-285750">
              <a:buFontTx/>
              <a:buChar char="-"/>
            </a:pPr>
            <a:r>
              <a:rPr lang="en-GB" sz="1600" dirty="0" err="1"/>
              <a:t>Testarea</a:t>
            </a:r>
            <a:r>
              <a:rPr lang="en-GB" sz="1600" dirty="0"/>
              <a:t> de </a:t>
            </a:r>
            <a:r>
              <a:rPr lang="en-GB" sz="1600" dirty="0" err="1"/>
              <a:t>regresie</a:t>
            </a:r>
            <a:r>
              <a:rPr lang="en-GB" sz="1600" dirty="0"/>
              <a:t> </a:t>
            </a:r>
            <a:r>
              <a:rPr lang="en-GB" sz="1600" dirty="0" err="1"/>
              <a:t>este</a:t>
            </a:r>
            <a:r>
              <a:rPr lang="en-GB" sz="1600" dirty="0"/>
              <a:t> un tip de </a:t>
            </a:r>
            <a:r>
              <a:rPr lang="en-GB" sz="1600" dirty="0" err="1"/>
              <a:t>testare</a:t>
            </a:r>
            <a:r>
              <a:rPr lang="en-GB" sz="1600" dirty="0"/>
              <a:t> a software-</a:t>
            </a:r>
            <a:r>
              <a:rPr lang="en-GB" sz="1600" dirty="0" err="1"/>
              <a:t>ului</a:t>
            </a:r>
            <a:r>
              <a:rPr lang="en-GB" sz="1600" dirty="0"/>
              <a:t> care se </a:t>
            </a:r>
            <a:r>
              <a:rPr lang="en-GB" sz="1600" dirty="0" err="1"/>
              <a:t>concentreaza</a:t>
            </a:r>
            <a:r>
              <a:rPr lang="en-GB" sz="1600" dirty="0"/>
              <a:t> pe </a:t>
            </a:r>
            <a:r>
              <a:rPr lang="en-GB" sz="1600" dirty="0" err="1"/>
              <a:t>asigurarea</a:t>
            </a:r>
            <a:r>
              <a:rPr lang="en-GB" sz="1600" dirty="0"/>
              <a:t> </a:t>
            </a:r>
            <a:r>
              <a:rPr lang="en-GB" sz="1600" dirty="0" err="1"/>
              <a:t>faptului</a:t>
            </a:r>
            <a:r>
              <a:rPr lang="en-GB" sz="1600" dirty="0"/>
              <a:t> ca </a:t>
            </a:r>
            <a:r>
              <a:rPr lang="en-GB" sz="1600" dirty="0" err="1"/>
              <a:t>schimbarile</a:t>
            </a:r>
            <a:r>
              <a:rPr lang="en-GB" sz="1600" dirty="0"/>
              <a:t> </a:t>
            </a:r>
            <a:r>
              <a:rPr lang="en-GB" sz="1600" dirty="0" err="1"/>
              <a:t>recente</a:t>
            </a:r>
            <a:r>
              <a:rPr lang="en-GB" sz="1600" dirty="0"/>
              <a:t> in </a:t>
            </a:r>
            <a:r>
              <a:rPr lang="en-GB" sz="1600" dirty="0" err="1"/>
              <a:t>codul</a:t>
            </a:r>
            <a:r>
              <a:rPr lang="en-GB" sz="1600" dirty="0"/>
              <a:t> </a:t>
            </a:r>
            <a:r>
              <a:rPr lang="en-GB" sz="1600" dirty="0" err="1"/>
              <a:t>unei</a:t>
            </a:r>
            <a:r>
              <a:rPr lang="en-GB" sz="1600" dirty="0"/>
              <a:t> </a:t>
            </a:r>
            <a:r>
              <a:rPr lang="en-GB" sz="1600" dirty="0" err="1"/>
              <a:t>aplicatii</a:t>
            </a:r>
            <a:r>
              <a:rPr lang="en-GB" sz="1600" dirty="0"/>
              <a:t> nu au </a:t>
            </a:r>
            <a:r>
              <a:rPr lang="en-GB" sz="1600" dirty="0" err="1"/>
              <a:t>afectat</a:t>
            </a:r>
            <a:r>
              <a:rPr lang="en-GB" sz="1600" dirty="0"/>
              <a:t> </a:t>
            </a:r>
            <a:r>
              <a:rPr lang="en-GB" sz="1600" dirty="0" err="1"/>
              <a:t>functionalitatea</a:t>
            </a:r>
            <a:r>
              <a:rPr lang="en-GB" sz="1600" dirty="0"/>
              <a:t> </a:t>
            </a:r>
            <a:r>
              <a:rPr lang="en-GB" sz="1600" dirty="0" err="1"/>
              <a:t>existenta</a:t>
            </a:r>
            <a:r>
              <a:rPr lang="en-GB" sz="1600" dirty="0"/>
              <a:t>.</a:t>
            </a: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BFAA851F-6AA4-3899-4FC1-E97BDE7254B7}"/>
              </a:ext>
            </a:extLst>
          </p:cNvPr>
          <p:cNvSpPr/>
          <p:nvPr/>
        </p:nvSpPr>
        <p:spPr>
          <a:xfrm rot="10800000" flipH="1" flipV="1">
            <a:off x="84179" y="4579090"/>
            <a:ext cx="191139" cy="115512"/>
          </a:xfrm>
          <a:prstGeom prst="chevr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B8D2E00-EC74-2F68-05E2-2517358C5E21}"/>
              </a:ext>
            </a:extLst>
          </p:cNvPr>
          <p:cNvSpPr txBox="1"/>
          <p:nvPr/>
        </p:nvSpPr>
        <p:spPr>
          <a:xfrm>
            <a:off x="5767360" y="4436965"/>
            <a:ext cx="618965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 err="1"/>
              <a:t>Diferenta</a:t>
            </a:r>
            <a:r>
              <a:rPr lang="en-GB" sz="1600" b="1" dirty="0"/>
              <a:t> </a:t>
            </a:r>
            <a:r>
              <a:rPr lang="en-GB" sz="1600" b="1" dirty="0" err="1"/>
              <a:t>intre</a:t>
            </a:r>
            <a:r>
              <a:rPr lang="en-GB" sz="1600" b="1" dirty="0"/>
              <a:t> functional testing </a:t>
            </a:r>
            <a:r>
              <a:rPr lang="en-GB" sz="1600" b="1" dirty="0" err="1"/>
              <a:t>si</a:t>
            </a:r>
            <a:r>
              <a:rPr lang="en-GB" sz="1600" b="1" dirty="0"/>
              <a:t> non-functional testing:</a:t>
            </a:r>
          </a:p>
          <a:p>
            <a:endParaRPr lang="en-GB" sz="1600" b="1" dirty="0"/>
          </a:p>
          <a:p>
            <a:pPr marL="285750" indent="-285750">
              <a:buFontTx/>
              <a:buChar char="-"/>
            </a:pPr>
            <a:r>
              <a:rPr lang="en-GB" sz="1600" b="1" dirty="0" err="1"/>
              <a:t>Testarea</a:t>
            </a:r>
            <a:r>
              <a:rPr lang="en-GB" sz="1600" b="1" dirty="0"/>
              <a:t> </a:t>
            </a:r>
            <a:r>
              <a:rPr lang="en-GB" sz="1600" b="1" dirty="0" err="1"/>
              <a:t>functionala</a:t>
            </a:r>
            <a:r>
              <a:rPr lang="en-GB" sz="1600" b="1" dirty="0"/>
              <a:t> </a:t>
            </a:r>
            <a:r>
              <a:rPr lang="en-GB" sz="1600" b="1" dirty="0" err="1"/>
              <a:t>verifica</a:t>
            </a:r>
            <a:r>
              <a:rPr lang="en-GB" sz="1600" b="1" dirty="0"/>
              <a:t> </a:t>
            </a:r>
            <a:r>
              <a:rPr lang="en-GB" sz="1600" b="1" dirty="0" err="1"/>
              <a:t>daca</a:t>
            </a:r>
            <a:r>
              <a:rPr lang="en-GB" sz="1600" b="1" dirty="0"/>
              <a:t> </a:t>
            </a:r>
            <a:r>
              <a:rPr lang="en-GB" sz="1600" b="1" dirty="0" err="1"/>
              <a:t>produsul</a:t>
            </a:r>
            <a:r>
              <a:rPr lang="en-GB" sz="1600" b="1" dirty="0"/>
              <a:t> software </a:t>
            </a:r>
            <a:r>
              <a:rPr lang="en-GB" sz="1600" b="1" dirty="0" err="1"/>
              <a:t>isi</a:t>
            </a:r>
            <a:r>
              <a:rPr lang="en-GB" sz="1600" b="1" dirty="0"/>
              <a:t> </a:t>
            </a:r>
            <a:r>
              <a:rPr lang="en-GB" sz="1600" b="1" dirty="0" err="1"/>
              <a:t>indeplineste</a:t>
            </a:r>
            <a:r>
              <a:rPr lang="en-GB" sz="1600" b="1" dirty="0"/>
              <a:t> </a:t>
            </a:r>
            <a:r>
              <a:rPr lang="en-GB" sz="1600" b="1" dirty="0" err="1"/>
              <a:t>functionalitatile</a:t>
            </a:r>
            <a:r>
              <a:rPr lang="en-GB" sz="1600" b="1" dirty="0"/>
              <a:t> </a:t>
            </a:r>
            <a:r>
              <a:rPr lang="en-GB" sz="1600" b="1" dirty="0" err="1"/>
              <a:t>si</a:t>
            </a:r>
            <a:r>
              <a:rPr lang="en-GB" sz="1600" b="1" dirty="0"/>
              <a:t> </a:t>
            </a:r>
            <a:r>
              <a:rPr lang="en-GB" sz="1600" b="1" dirty="0" err="1"/>
              <a:t>cerintele</a:t>
            </a:r>
            <a:r>
              <a:rPr lang="en-GB" sz="1600" b="1" dirty="0"/>
              <a:t> </a:t>
            </a:r>
            <a:r>
              <a:rPr lang="en-GB" sz="1600" b="1" dirty="0" err="1"/>
              <a:t>clientului</a:t>
            </a:r>
            <a:r>
              <a:rPr lang="en-GB" sz="1600" b="1" dirty="0"/>
              <a:t>.</a:t>
            </a:r>
          </a:p>
          <a:p>
            <a:pPr marL="285750" indent="-285750">
              <a:buFontTx/>
              <a:buChar char="-"/>
            </a:pPr>
            <a:endParaRPr lang="en-GB" sz="1600" b="1" dirty="0"/>
          </a:p>
          <a:p>
            <a:pPr marL="285750" indent="-285750">
              <a:buFontTx/>
              <a:buChar char="-"/>
            </a:pPr>
            <a:r>
              <a:rPr lang="en-GB" sz="1600" b="1" dirty="0" err="1"/>
              <a:t>Testarea</a:t>
            </a:r>
            <a:r>
              <a:rPr lang="en-GB" sz="1600" b="1" dirty="0"/>
              <a:t> non-</a:t>
            </a:r>
            <a:r>
              <a:rPr lang="en-GB" sz="1600" b="1" dirty="0" err="1"/>
              <a:t>functionala</a:t>
            </a:r>
            <a:r>
              <a:rPr lang="en-GB" sz="1600" b="1" dirty="0"/>
              <a:t> </a:t>
            </a:r>
            <a:r>
              <a:rPr lang="en-GB" sz="1600" b="1" dirty="0" err="1"/>
              <a:t>verifica</a:t>
            </a:r>
            <a:r>
              <a:rPr lang="en-GB" sz="1600" b="1" dirty="0"/>
              <a:t> aspect non-</a:t>
            </a:r>
            <a:r>
              <a:rPr lang="en-GB" sz="1600" b="1" dirty="0" err="1"/>
              <a:t>functionale</a:t>
            </a:r>
            <a:r>
              <a:rPr lang="en-GB" sz="1600" b="1" dirty="0"/>
              <a:t> cum </a:t>
            </a:r>
            <a:r>
              <a:rPr lang="en-GB" sz="1600" b="1" dirty="0" err="1"/>
              <a:t>ar</a:t>
            </a:r>
            <a:r>
              <a:rPr lang="en-GB" sz="1600" b="1" dirty="0"/>
              <a:t> fi: </a:t>
            </a:r>
            <a:r>
              <a:rPr lang="en-GB" sz="1600" b="1" dirty="0" err="1"/>
              <a:t>testarea</a:t>
            </a:r>
            <a:r>
              <a:rPr lang="en-GB" sz="1600" b="1" dirty="0"/>
              <a:t> </a:t>
            </a:r>
            <a:r>
              <a:rPr lang="en-GB" sz="1600" b="1" dirty="0" err="1"/>
              <a:t>securitatii</a:t>
            </a:r>
            <a:r>
              <a:rPr lang="en-GB" sz="1600" b="1" dirty="0"/>
              <a:t>, </a:t>
            </a:r>
            <a:r>
              <a:rPr lang="en-GB" sz="1600" b="1" dirty="0" err="1"/>
              <a:t>testare</a:t>
            </a:r>
            <a:r>
              <a:rPr lang="en-GB" sz="1600" b="1" dirty="0"/>
              <a:t> de </a:t>
            </a:r>
            <a:r>
              <a:rPr lang="en-GB" sz="1600" b="1" dirty="0" err="1"/>
              <a:t>performanta</a:t>
            </a:r>
            <a:r>
              <a:rPr lang="en-GB" sz="1600" b="1" dirty="0"/>
              <a:t>, </a:t>
            </a:r>
            <a:r>
              <a:rPr lang="en-GB" sz="1600" b="1" dirty="0" err="1"/>
              <a:t>testare</a:t>
            </a:r>
            <a:r>
              <a:rPr lang="en-GB" sz="1600" b="1" dirty="0"/>
              <a:t> pe diverse dispositive.</a:t>
            </a: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C9CA56A3-D920-6A4C-5321-62AA7F0F2DCA}"/>
              </a:ext>
            </a:extLst>
          </p:cNvPr>
          <p:cNvSpPr/>
          <p:nvPr/>
        </p:nvSpPr>
        <p:spPr>
          <a:xfrm rot="10800000" flipH="1" flipV="1">
            <a:off x="5582183" y="4574893"/>
            <a:ext cx="185177" cy="118639"/>
          </a:xfrm>
          <a:prstGeom prst="chevr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3679F7-E1FB-C28C-A4A9-B791390BEE86}"/>
              </a:ext>
            </a:extLst>
          </p:cNvPr>
          <p:cNvSpPr txBox="1"/>
          <p:nvPr/>
        </p:nvSpPr>
        <p:spPr>
          <a:xfrm>
            <a:off x="206348" y="35760"/>
            <a:ext cx="1180856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it-IT" sz="1400" b="1" i="0" dirty="0">
                <a:effectLst/>
                <a:latin typeface="Söhne"/>
              </a:rPr>
              <a:t>Planificare: </a:t>
            </a:r>
            <a:r>
              <a:rPr lang="it-IT" sz="1400" b="0" i="0" dirty="0">
                <a:effectLst/>
                <a:latin typeface="Söhne"/>
              </a:rPr>
              <a:t>Definirea obiectivelor si a scopului testarii, </a:t>
            </a:r>
            <a:r>
              <a:rPr lang="it-IT" sz="1400" dirty="0">
                <a:latin typeface="Söhne"/>
              </a:rPr>
              <a:t>s</a:t>
            </a:r>
            <a:r>
              <a:rPr lang="it-IT" sz="1400" b="0" i="0" dirty="0">
                <a:effectLst/>
                <a:latin typeface="Söhne"/>
              </a:rPr>
              <a:t>tabilirea cerintelor si resurselor necesare cat si </a:t>
            </a:r>
            <a:r>
              <a:rPr lang="it-IT" sz="1400" dirty="0">
                <a:latin typeface="Söhne"/>
              </a:rPr>
              <a:t>c</a:t>
            </a:r>
            <a:r>
              <a:rPr lang="it-IT" sz="1400" b="0" i="0" dirty="0">
                <a:effectLst/>
                <a:latin typeface="Söhne"/>
              </a:rPr>
              <a:t>rearea unui plan de testare care sa includa strategia de testare, programul si responsabilitatile echipei de testare.</a:t>
            </a:r>
          </a:p>
          <a:p>
            <a:pPr algn="l"/>
            <a:endParaRPr lang="it-IT" sz="1400" b="0" i="0" dirty="0">
              <a:effectLst/>
              <a:latin typeface="Söhne"/>
            </a:endParaRPr>
          </a:p>
          <a:p>
            <a:pPr algn="l"/>
            <a:r>
              <a:rPr lang="it-IT" sz="1400" b="1" i="0" dirty="0">
                <a:effectLst/>
                <a:latin typeface="Söhne"/>
              </a:rPr>
              <a:t>Analiza cerintelor: </a:t>
            </a:r>
            <a:r>
              <a:rPr lang="it-IT" sz="1400" b="0" i="0" dirty="0">
                <a:effectLst/>
                <a:latin typeface="Söhne"/>
              </a:rPr>
              <a:t>Intelegerea in profunzime a cerintelor si specificatiilor software-ului. Identificarea scenariilor de testare si a conditiilor de testare.</a:t>
            </a:r>
          </a:p>
          <a:p>
            <a:pPr algn="l"/>
            <a:endParaRPr lang="it-IT" sz="1400" b="0" i="0" dirty="0"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1400" b="1" dirty="0">
                <a:latin typeface="Söhne"/>
              </a:rPr>
              <a:t>Design: </a:t>
            </a:r>
            <a:r>
              <a:rPr lang="en-GB" sz="1400" b="0" i="0" dirty="0" err="1">
                <a:effectLst/>
                <a:latin typeface="Söhne"/>
              </a:rPr>
              <a:t>Crearea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cazurilor</a:t>
            </a:r>
            <a:r>
              <a:rPr lang="en-GB" sz="1400" b="0" i="0" dirty="0">
                <a:effectLst/>
                <a:latin typeface="Söhne"/>
              </a:rPr>
              <a:t> de </a:t>
            </a:r>
            <a:r>
              <a:rPr lang="en-GB" sz="1400" b="0" i="0" dirty="0" err="1">
                <a:effectLst/>
                <a:latin typeface="Söhne"/>
              </a:rPr>
              <a:t>testare</a:t>
            </a:r>
            <a:r>
              <a:rPr lang="en-GB" sz="1400" b="0" i="0" dirty="0">
                <a:effectLst/>
                <a:latin typeface="Söhne"/>
              </a:rPr>
              <a:t> (test cases) </a:t>
            </a:r>
            <a:r>
              <a:rPr lang="en-GB" sz="1400" b="0" i="0" dirty="0" err="1">
                <a:effectLst/>
                <a:latin typeface="Söhne"/>
              </a:rPr>
              <a:t>bazate</a:t>
            </a:r>
            <a:r>
              <a:rPr lang="en-GB" sz="1400" b="0" i="0" dirty="0">
                <a:effectLst/>
                <a:latin typeface="Söhne"/>
              </a:rPr>
              <a:t> pe </a:t>
            </a:r>
            <a:r>
              <a:rPr lang="en-GB" sz="1400" b="0" i="0" dirty="0" err="1">
                <a:effectLst/>
                <a:latin typeface="Söhne"/>
              </a:rPr>
              <a:t>cerinte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si</a:t>
            </a:r>
            <a:r>
              <a:rPr lang="en-GB" sz="1400" b="0" i="0" dirty="0">
                <a:effectLst/>
                <a:latin typeface="Söhne"/>
              </a:rPr>
              <a:t> scenario</a:t>
            </a:r>
            <a:r>
              <a:rPr lang="en-GB" sz="1400" dirty="0">
                <a:latin typeface="Söhne"/>
              </a:rPr>
              <a:t> cat </a:t>
            </a:r>
            <a:r>
              <a:rPr lang="en-GB" sz="1400" dirty="0" err="1">
                <a:latin typeface="Söhne"/>
              </a:rPr>
              <a:t>si</a:t>
            </a:r>
            <a:r>
              <a:rPr lang="en-GB" sz="1400" dirty="0">
                <a:latin typeface="Söhne"/>
              </a:rPr>
              <a:t> </a:t>
            </a:r>
            <a:r>
              <a:rPr lang="en-GB" sz="1400" dirty="0" err="1">
                <a:latin typeface="Söhne"/>
              </a:rPr>
              <a:t>d</a:t>
            </a:r>
            <a:r>
              <a:rPr lang="en-GB" sz="1400" b="0" i="0" dirty="0" err="1">
                <a:effectLst/>
                <a:latin typeface="Söhne"/>
              </a:rPr>
              <a:t>ezvoltarea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datelor</a:t>
            </a:r>
            <a:r>
              <a:rPr lang="en-GB" sz="1400" b="0" i="0" dirty="0">
                <a:effectLst/>
                <a:latin typeface="Söhne"/>
              </a:rPr>
              <a:t> de </a:t>
            </a:r>
            <a:r>
              <a:rPr lang="en-GB" sz="1400" b="0" i="0" dirty="0" err="1">
                <a:effectLst/>
                <a:latin typeface="Söhne"/>
              </a:rPr>
              <a:t>testare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necesare</a:t>
            </a:r>
            <a:r>
              <a:rPr lang="en-GB" sz="1400" b="0" i="0" dirty="0">
                <a:effectLst/>
                <a:latin typeface="Söhne"/>
              </a:rPr>
              <a:t>.</a:t>
            </a:r>
          </a:p>
          <a:p>
            <a:pPr algn="l"/>
            <a:endParaRPr lang="en-GB" sz="1400" b="0" i="0" dirty="0"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1" i="0" dirty="0" err="1">
                <a:effectLst/>
                <a:latin typeface="Söhne"/>
              </a:rPr>
              <a:t>Implementarea</a:t>
            </a:r>
            <a:r>
              <a:rPr lang="en-GB" sz="1400" b="1" i="0" dirty="0">
                <a:effectLst/>
                <a:latin typeface="Söhne"/>
              </a:rPr>
              <a:t> </a:t>
            </a:r>
            <a:r>
              <a:rPr lang="en-GB" sz="1400" b="1" i="0" dirty="0" err="1">
                <a:effectLst/>
                <a:latin typeface="Söhne"/>
              </a:rPr>
              <a:t>testelor</a:t>
            </a:r>
            <a:r>
              <a:rPr lang="en-GB" sz="1400" b="1" i="0" dirty="0">
                <a:effectLst/>
                <a:latin typeface="Söhne"/>
              </a:rPr>
              <a:t>: </a:t>
            </a:r>
            <a:r>
              <a:rPr lang="en-GB" sz="1400" b="0" i="0" dirty="0" err="1">
                <a:effectLst/>
                <a:latin typeface="Söhne"/>
              </a:rPr>
              <a:t>Executarea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cazurilor</a:t>
            </a:r>
            <a:r>
              <a:rPr lang="en-GB" sz="1400" b="0" i="0" dirty="0">
                <a:effectLst/>
                <a:latin typeface="Söhne"/>
              </a:rPr>
              <a:t> de </a:t>
            </a:r>
            <a:r>
              <a:rPr lang="en-GB" sz="1400" b="0" i="0" dirty="0" err="1">
                <a:effectLst/>
                <a:latin typeface="Söhne"/>
              </a:rPr>
              <a:t>testare</a:t>
            </a:r>
            <a:r>
              <a:rPr lang="en-GB" sz="1400" b="0" i="0" dirty="0">
                <a:effectLst/>
                <a:latin typeface="Söhne"/>
              </a:rPr>
              <a:t> conform </a:t>
            </a:r>
            <a:r>
              <a:rPr lang="en-GB" sz="1400" b="0" i="0" dirty="0" err="1">
                <a:effectLst/>
                <a:latin typeface="Söhne"/>
              </a:rPr>
              <a:t>planului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stabilit</a:t>
            </a:r>
            <a:r>
              <a:rPr lang="en-GB" sz="1400" b="0" i="0" dirty="0">
                <a:effectLst/>
                <a:latin typeface="Söhne"/>
              </a:rPr>
              <a:t>. </a:t>
            </a:r>
            <a:r>
              <a:rPr lang="en-GB" sz="1400" b="0" i="0" dirty="0" err="1">
                <a:effectLst/>
                <a:latin typeface="Söhne"/>
              </a:rPr>
              <a:t>Inregistrarea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rezultatelor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testelor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si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identificarea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eventualelor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erori</a:t>
            </a:r>
            <a:r>
              <a:rPr lang="en-GB" sz="1400" b="0" i="0" dirty="0"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sz="1400" b="0" i="0" dirty="0"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1" i="0" dirty="0" err="1">
                <a:effectLst/>
                <a:latin typeface="Söhne"/>
              </a:rPr>
              <a:t>Executarea</a:t>
            </a:r>
            <a:r>
              <a:rPr lang="en-GB" sz="1400" b="1" i="0" dirty="0">
                <a:effectLst/>
                <a:latin typeface="Söhne"/>
              </a:rPr>
              <a:t> </a:t>
            </a:r>
            <a:r>
              <a:rPr lang="en-GB" sz="1400" b="1" i="0" dirty="0" err="1">
                <a:effectLst/>
                <a:latin typeface="Söhne"/>
              </a:rPr>
              <a:t>testelor</a:t>
            </a:r>
            <a:r>
              <a:rPr lang="en-GB" sz="1400" b="1" i="0" dirty="0">
                <a:effectLst/>
                <a:latin typeface="Söhne"/>
              </a:rPr>
              <a:t>: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dirty="0">
                <a:latin typeface="Söhne"/>
              </a:rPr>
              <a:t>E</a:t>
            </a:r>
            <a:r>
              <a:rPr lang="en-GB" sz="1400" b="0" i="0" dirty="0">
                <a:effectLst/>
                <a:latin typeface="Söhne"/>
              </a:rPr>
              <a:t>ste </a:t>
            </a:r>
            <a:r>
              <a:rPr lang="en-GB" sz="1400" b="0" i="0" dirty="0" err="1">
                <a:effectLst/>
                <a:latin typeface="Söhne"/>
              </a:rPr>
              <a:t>una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dintre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etapele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cheie</a:t>
            </a:r>
            <a:r>
              <a:rPr lang="en-GB" sz="1400" b="0" i="0" dirty="0">
                <a:effectLst/>
                <a:latin typeface="Söhne"/>
              </a:rPr>
              <a:t> ale </a:t>
            </a:r>
            <a:r>
              <a:rPr lang="en-GB" sz="1400" b="0" i="0" dirty="0" err="1">
                <a:effectLst/>
                <a:latin typeface="Söhne"/>
              </a:rPr>
              <a:t>procesului</a:t>
            </a:r>
            <a:r>
              <a:rPr lang="en-GB" sz="1400" b="0" i="0" dirty="0">
                <a:effectLst/>
                <a:latin typeface="Söhne"/>
              </a:rPr>
              <a:t> de </a:t>
            </a:r>
            <a:r>
              <a:rPr lang="en-GB" sz="1400" b="0" i="0" dirty="0" err="1">
                <a:effectLst/>
                <a:latin typeface="Söhne"/>
              </a:rPr>
              <a:t>testare</a:t>
            </a:r>
            <a:r>
              <a:rPr lang="en-GB" sz="1400" b="0" i="0" dirty="0">
                <a:effectLst/>
                <a:latin typeface="Söhne"/>
              </a:rPr>
              <a:t> software </a:t>
            </a:r>
            <a:r>
              <a:rPr lang="en-GB" sz="1400" b="0" i="0" dirty="0" err="1">
                <a:effectLst/>
                <a:latin typeface="Söhne"/>
              </a:rPr>
              <a:t>si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implica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efectuarea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efectiva</a:t>
            </a:r>
            <a:r>
              <a:rPr lang="en-GB" sz="1400" b="0" i="0" dirty="0">
                <a:effectLst/>
                <a:latin typeface="Söhne"/>
              </a:rPr>
              <a:t> a </a:t>
            </a:r>
            <a:r>
              <a:rPr lang="en-GB" sz="1400" b="0" i="0" dirty="0" err="1">
                <a:effectLst/>
                <a:latin typeface="Söhne"/>
              </a:rPr>
              <a:t>cazurilor</a:t>
            </a:r>
            <a:r>
              <a:rPr lang="en-GB" sz="1400" b="0" i="0" dirty="0">
                <a:effectLst/>
                <a:latin typeface="Söhne"/>
              </a:rPr>
              <a:t> de </a:t>
            </a:r>
            <a:r>
              <a:rPr lang="en-GB" sz="1400" b="0" i="0" dirty="0" err="1">
                <a:effectLst/>
                <a:latin typeface="Söhne"/>
              </a:rPr>
              <a:t>testare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pentru</a:t>
            </a:r>
            <a:r>
              <a:rPr lang="en-GB" sz="1400" b="0" i="0" dirty="0">
                <a:effectLst/>
                <a:latin typeface="Söhne"/>
              </a:rPr>
              <a:t> a </a:t>
            </a:r>
            <a:r>
              <a:rPr lang="en-GB" sz="1400" b="0" i="0" dirty="0" err="1">
                <a:effectLst/>
                <a:latin typeface="Söhne"/>
              </a:rPr>
              <a:t>verifica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functionalitatea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si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calitatea</a:t>
            </a:r>
            <a:r>
              <a:rPr lang="en-GB" sz="1400" b="0" i="0" dirty="0">
                <a:effectLst/>
                <a:latin typeface="Söhne"/>
              </a:rPr>
              <a:t> software-</a:t>
            </a:r>
            <a:r>
              <a:rPr lang="en-GB" sz="1400" b="0" i="0" dirty="0" err="1">
                <a:effectLst/>
                <a:latin typeface="Söhne"/>
              </a:rPr>
              <a:t>ului</a:t>
            </a:r>
            <a:r>
              <a:rPr lang="en-GB" sz="1400" b="0" i="0" dirty="0">
                <a:effectLst/>
                <a:latin typeface="Söhne"/>
              </a:rPr>
              <a:t>.</a:t>
            </a:r>
          </a:p>
          <a:p>
            <a:pPr algn="l"/>
            <a:endParaRPr lang="en-GB" sz="1400" b="0" i="0" dirty="0"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1" dirty="0" err="1">
                <a:latin typeface="Söhne"/>
              </a:rPr>
              <a:t>Completarea</a:t>
            </a:r>
            <a:r>
              <a:rPr lang="en-GB" sz="1400" b="1" dirty="0">
                <a:latin typeface="Söhne"/>
              </a:rPr>
              <a:t> </a:t>
            </a:r>
            <a:r>
              <a:rPr lang="en-GB" sz="1400" b="1" dirty="0" err="1">
                <a:latin typeface="Söhne"/>
              </a:rPr>
              <a:t>testelor</a:t>
            </a:r>
            <a:r>
              <a:rPr lang="en-GB" sz="1400" b="1" dirty="0">
                <a:latin typeface="Söhne"/>
              </a:rPr>
              <a:t>: </a:t>
            </a:r>
            <a:r>
              <a:rPr lang="en-GB" sz="1400" dirty="0" err="1">
                <a:latin typeface="Söhne"/>
              </a:rPr>
              <a:t>Scopul</a:t>
            </a:r>
            <a:r>
              <a:rPr lang="en-GB" sz="1400" dirty="0">
                <a:latin typeface="Söhne"/>
              </a:rPr>
              <a:t> principal al </a:t>
            </a:r>
            <a:r>
              <a:rPr lang="en-GB" sz="1400" dirty="0" err="1">
                <a:latin typeface="Söhne"/>
              </a:rPr>
              <a:t>acestei</a:t>
            </a:r>
            <a:r>
              <a:rPr lang="en-GB" sz="1400" dirty="0">
                <a:latin typeface="Söhne"/>
              </a:rPr>
              <a:t> </a:t>
            </a:r>
            <a:r>
              <a:rPr lang="en-GB" sz="1400" dirty="0" err="1">
                <a:latin typeface="Söhne"/>
              </a:rPr>
              <a:t>activitati</a:t>
            </a:r>
            <a:r>
              <a:rPr lang="en-GB" sz="1400" dirty="0">
                <a:latin typeface="Söhne"/>
              </a:rPr>
              <a:t> </a:t>
            </a:r>
            <a:r>
              <a:rPr lang="en-GB" sz="1400" dirty="0" err="1">
                <a:latin typeface="Söhne"/>
              </a:rPr>
              <a:t>este</a:t>
            </a:r>
            <a:r>
              <a:rPr lang="en-GB" sz="1400" dirty="0">
                <a:latin typeface="Söhne"/>
              </a:rPr>
              <a:t> de a </a:t>
            </a:r>
            <a:r>
              <a:rPr lang="en-GB" sz="1400" dirty="0" err="1">
                <a:latin typeface="Söhne"/>
              </a:rPr>
              <a:t>asigura</a:t>
            </a:r>
            <a:r>
              <a:rPr lang="en-GB" sz="1400" dirty="0">
                <a:latin typeface="Söhne"/>
              </a:rPr>
              <a:t> ca software-</a:t>
            </a:r>
            <a:r>
              <a:rPr lang="en-GB" sz="1400" dirty="0" err="1">
                <a:latin typeface="Söhne"/>
              </a:rPr>
              <a:t>ul</a:t>
            </a:r>
            <a:r>
              <a:rPr lang="en-GB" sz="1400" dirty="0">
                <a:latin typeface="Söhne"/>
              </a:rPr>
              <a:t> </a:t>
            </a:r>
            <a:r>
              <a:rPr lang="en-GB" sz="1400" dirty="0" err="1">
                <a:latin typeface="Söhne"/>
              </a:rPr>
              <a:t>ramane</a:t>
            </a:r>
            <a:r>
              <a:rPr lang="en-GB" sz="1400" dirty="0">
                <a:latin typeface="Söhne"/>
              </a:rPr>
              <a:t> </a:t>
            </a:r>
            <a:r>
              <a:rPr lang="en-GB" sz="1400" dirty="0" err="1">
                <a:latin typeface="Söhne"/>
              </a:rPr>
              <a:t>stabil</a:t>
            </a:r>
            <a:r>
              <a:rPr lang="en-GB" sz="1400" dirty="0">
                <a:latin typeface="Söhne"/>
              </a:rPr>
              <a:t> </a:t>
            </a:r>
            <a:r>
              <a:rPr lang="en-GB" sz="1400" dirty="0" err="1">
                <a:latin typeface="Söhne"/>
              </a:rPr>
              <a:t>si</a:t>
            </a:r>
            <a:r>
              <a:rPr lang="en-GB" sz="1400" dirty="0">
                <a:latin typeface="Söhne"/>
              </a:rPr>
              <a:t> </a:t>
            </a:r>
            <a:r>
              <a:rPr lang="en-GB" sz="1400" dirty="0" err="1">
                <a:latin typeface="Söhne"/>
              </a:rPr>
              <a:t>fara</a:t>
            </a:r>
            <a:r>
              <a:rPr lang="en-GB" sz="1400" dirty="0">
                <a:latin typeface="Söhne"/>
              </a:rPr>
              <a:t> </a:t>
            </a:r>
            <a:r>
              <a:rPr lang="en-GB" sz="1400" dirty="0" err="1">
                <a:latin typeface="Söhne"/>
              </a:rPr>
              <a:t>erori</a:t>
            </a:r>
            <a:r>
              <a:rPr lang="en-GB" sz="1400" dirty="0">
                <a:latin typeface="Söhne"/>
              </a:rPr>
              <a:t> pe </a:t>
            </a:r>
            <a:r>
              <a:rPr lang="en-GB" sz="1400" dirty="0" err="1">
                <a:latin typeface="Söhne"/>
              </a:rPr>
              <a:t>masura</a:t>
            </a:r>
            <a:r>
              <a:rPr lang="en-GB" sz="1400" dirty="0">
                <a:latin typeface="Söhne"/>
              </a:rPr>
              <a:t> </a:t>
            </a:r>
            <a:r>
              <a:rPr lang="en-GB" sz="1400" dirty="0" err="1">
                <a:latin typeface="Söhne"/>
              </a:rPr>
              <a:t>ce</a:t>
            </a:r>
            <a:r>
              <a:rPr lang="en-GB" sz="1400" dirty="0">
                <a:latin typeface="Söhne"/>
              </a:rPr>
              <a:t> </a:t>
            </a:r>
            <a:r>
              <a:rPr lang="en-GB" sz="1400" dirty="0" err="1">
                <a:latin typeface="Söhne"/>
              </a:rPr>
              <a:t>acesta</a:t>
            </a:r>
            <a:r>
              <a:rPr lang="en-GB" sz="1400" dirty="0">
                <a:latin typeface="Söhne"/>
              </a:rPr>
              <a:t> </a:t>
            </a:r>
            <a:r>
              <a:rPr lang="en-GB" sz="1400" dirty="0" err="1">
                <a:latin typeface="Söhne"/>
              </a:rPr>
              <a:t>evolueaza</a:t>
            </a:r>
            <a:r>
              <a:rPr lang="en-GB" sz="1400" dirty="0">
                <a:latin typeface="Söhne"/>
              </a:rPr>
              <a:t> </a:t>
            </a:r>
            <a:r>
              <a:rPr lang="en-GB" sz="1400" dirty="0" err="1">
                <a:latin typeface="Söhne"/>
              </a:rPr>
              <a:t>si</a:t>
            </a:r>
            <a:r>
              <a:rPr lang="en-GB" sz="1400" dirty="0">
                <a:latin typeface="Söhne"/>
              </a:rPr>
              <a:t> se </a:t>
            </a:r>
            <a:r>
              <a:rPr lang="en-GB" sz="1400" dirty="0" err="1">
                <a:latin typeface="Söhne"/>
              </a:rPr>
              <a:t>dezvolta</a:t>
            </a:r>
            <a:r>
              <a:rPr lang="en-GB" sz="1400" dirty="0">
                <a:latin typeface="Söhne"/>
              </a:rPr>
              <a:t>. </a:t>
            </a:r>
          </a:p>
          <a:p>
            <a:pPr algn="l"/>
            <a:endParaRPr lang="en-GB" sz="1400" b="0" i="0" dirty="0"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1" i="0" dirty="0" err="1">
                <a:effectLst/>
                <a:latin typeface="Söhne"/>
              </a:rPr>
              <a:t>Monitorizarea</a:t>
            </a:r>
            <a:r>
              <a:rPr lang="en-GB" sz="1400" b="1" i="0" dirty="0">
                <a:effectLst/>
                <a:latin typeface="Söhne"/>
              </a:rPr>
              <a:t> </a:t>
            </a:r>
            <a:r>
              <a:rPr lang="en-GB" sz="1400" b="1" i="0" dirty="0" err="1">
                <a:effectLst/>
                <a:latin typeface="Söhne"/>
              </a:rPr>
              <a:t>testelor</a:t>
            </a:r>
            <a:r>
              <a:rPr lang="en-GB" sz="1400" b="1" i="0" dirty="0">
                <a:effectLst/>
                <a:latin typeface="Söhne"/>
              </a:rPr>
              <a:t>: </a:t>
            </a:r>
            <a:r>
              <a:rPr lang="en-GB" sz="1400" dirty="0">
                <a:latin typeface="Söhne"/>
              </a:rPr>
              <a:t>E</a:t>
            </a:r>
            <a:r>
              <a:rPr lang="en-GB" sz="1400" b="0" i="0" dirty="0">
                <a:effectLst/>
                <a:latin typeface="Söhne"/>
              </a:rPr>
              <a:t>ste o </a:t>
            </a:r>
            <a:r>
              <a:rPr lang="en-GB" sz="1400" b="0" i="0" dirty="0" err="1">
                <a:effectLst/>
                <a:latin typeface="Söhne"/>
              </a:rPr>
              <a:t>parte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esentiala</a:t>
            </a:r>
            <a:r>
              <a:rPr lang="en-GB" sz="1400" b="0" i="0" dirty="0">
                <a:effectLst/>
                <a:latin typeface="Söhne"/>
              </a:rPr>
              <a:t> a </a:t>
            </a:r>
            <a:r>
              <a:rPr lang="en-GB" sz="1400" b="0" i="0" dirty="0" err="1">
                <a:effectLst/>
                <a:latin typeface="Söhne"/>
              </a:rPr>
              <a:t>procesului</a:t>
            </a:r>
            <a:r>
              <a:rPr lang="en-GB" sz="1400" b="0" i="0" dirty="0">
                <a:effectLst/>
                <a:latin typeface="Söhne"/>
              </a:rPr>
              <a:t> de </a:t>
            </a:r>
            <a:r>
              <a:rPr lang="en-GB" sz="1400" b="0" i="0" dirty="0" err="1">
                <a:effectLst/>
                <a:latin typeface="Söhne"/>
              </a:rPr>
              <a:t>testare</a:t>
            </a:r>
            <a:r>
              <a:rPr lang="en-GB" sz="1400" b="0" i="0" dirty="0">
                <a:effectLst/>
                <a:latin typeface="Söhne"/>
              </a:rPr>
              <a:t> software </a:t>
            </a:r>
            <a:r>
              <a:rPr lang="en-GB" sz="1400" b="0" i="0" dirty="0" err="1">
                <a:effectLst/>
                <a:latin typeface="Söhne"/>
              </a:rPr>
              <a:t>si</a:t>
            </a:r>
            <a:r>
              <a:rPr lang="en-GB" sz="1400" b="0" i="0" dirty="0">
                <a:effectLst/>
                <a:latin typeface="Söhne"/>
              </a:rPr>
              <a:t> se </a:t>
            </a:r>
            <a:r>
              <a:rPr lang="en-GB" sz="1400" b="0" i="0" dirty="0" err="1">
                <a:effectLst/>
                <a:latin typeface="Söhne"/>
              </a:rPr>
              <a:t>refera</a:t>
            </a:r>
            <a:r>
              <a:rPr lang="en-GB" sz="1400" b="0" i="0" dirty="0">
                <a:effectLst/>
                <a:latin typeface="Söhne"/>
              </a:rPr>
              <a:t> la </a:t>
            </a:r>
            <a:r>
              <a:rPr lang="en-GB" sz="1400" b="0" i="0" dirty="0" err="1">
                <a:effectLst/>
                <a:latin typeface="Söhne"/>
              </a:rPr>
              <a:t>supravegherea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si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gestionarea</a:t>
            </a:r>
            <a:r>
              <a:rPr lang="en-GB" sz="1400" b="0" i="0" dirty="0">
                <a:effectLst/>
                <a:latin typeface="Söhne"/>
              </a:rPr>
              <a:t> continua a </a:t>
            </a:r>
            <a:r>
              <a:rPr lang="en-GB" sz="1400" b="0" i="0" dirty="0" err="1">
                <a:effectLst/>
                <a:latin typeface="Söhne"/>
              </a:rPr>
              <a:t>activitatilor</a:t>
            </a:r>
            <a:r>
              <a:rPr lang="en-GB" sz="1400" b="0" i="0" dirty="0">
                <a:effectLst/>
                <a:latin typeface="Söhne"/>
              </a:rPr>
              <a:t> de </a:t>
            </a:r>
            <a:r>
              <a:rPr lang="en-GB" sz="1400" b="0" i="0" dirty="0" err="1">
                <a:effectLst/>
                <a:latin typeface="Söhne"/>
              </a:rPr>
              <a:t>testare</a:t>
            </a:r>
            <a:r>
              <a:rPr lang="en-GB" sz="1400" b="0" i="0" dirty="0">
                <a:effectLst/>
                <a:latin typeface="Söhne"/>
              </a:rPr>
              <a:t> pe </a:t>
            </a:r>
            <a:r>
              <a:rPr lang="en-GB" sz="1400" b="0" i="0" dirty="0" err="1">
                <a:effectLst/>
                <a:latin typeface="Söhne"/>
              </a:rPr>
              <a:t>parcursul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intregului</a:t>
            </a:r>
            <a:r>
              <a:rPr lang="en-GB" sz="1400" b="0" i="0" dirty="0">
                <a:effectLst/>
                <a:latin typeface="Söhne"/>
              </a:rPr>
              <a:t> </a:t>
            </a:r>
            <a:r>
              <a:rPr lang="en-GB" sz="1400" b="0" i="0" dirty="0" err="1">
                <a:effectLst/>
                <a:latin typeface="Söhne"/>
              </a:rPr>
              <a:t>ciclu</a:t>
            </a:r>
            <a:r>
              <a:rPr lang="en-GB" sz="1400" b="0" i="0" dirty="0">
                <a:effectLst/>
                <a:latin typeface="Söhne"/>
              </a:rPr>
              <a:t> de </a:t>
            </a:r>
            <a:r>
              <a:rPr lang="en-GB" sz="1400" b="0" i="0" dirty="0" err="1">
                <a:effectLst/>
                <a:latin typeface="Söhne"/>
              </a:rPr>
              <a:t>viata</a:t>
            </a:r>
            <a:r>
              <a:rPr lang="en-GB" sz="1400" b="0" i="0" dirty="0">
                <a:effectLst/>
                <a:latin typeface="Söhne"/>
              </a:rPr>
              <a:t> al </a:t>
            </a:r>
            <a:r>
              <a:rPr lang="en-GB" sz="1400" b="0" i="0" dirty="0" err="1">
                <a:effectLst/>
                <a:latin typeface="Söhne"/>
              </a:rPr>
              <a:t>proiectului</a:t>
            </a:r>
            <a:r>
              <a:rPr lang="en-GB" sz="1400" b="0" i="0" dirty="0"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sz="1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400" b="1" i="0" dirty="0">
                <a:effectLst/>
                <a:latin typeface="Söhne"/>
              </a:rPr>
              <a:t>Controlul</a:t>
            </a:r>
            <a:r>
              <a:rPr lang="it-IT" sz="1400" b="0" i="0" dirty="0">
                <a:effectLst/>
                <a:latin typeface="Söhne"/>
              </a:rPr>
              <a:t> in cadrul procesului de testare software se refera la gestionarea si supravegherea activitatilor de testare pentru a asigura ca acestea se desfasoara eficient, ca rezultatele sunt conforme cu obiectivele si ca calitatea software-ului este mentinuta sau imbunatatita.</a:t>
            </a:r>
          </a:p>
        </p:txBody>
      </p:sp>
    </p:spTree>
    <p:extLst>
      <p:ext uri="{BB962C8B-B14F-4D97-AF65-F5344CB8AC3E}">
        <p14:creationId xmlns:p14="http://schemas.microsoft.com/office/powerpoint/2010/main" val="1411795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C1B57-7E40-6AAC-0612-377860574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2418" y="322065"/>
            <a:ext cx="9587164" cy="55170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2000" b="1" dirty="0" err="1"/>
              <a:t>Tehnici</a:t>
            </a:r>
            <a:r>
              <a:rPr lang="en-GB" sz="2000" b="1" dirty="0"/>
              <a:t> de </a:t>
            </a:r>
            <a:r>
              <a:rPr lang="en-GB" sz="2000" b="1" dirty="0" err="1"/>
              <a:t>testare</a:t>
            </a:r>
            <a:r>
              <a:rPr lang="en-GB" sz="2000" b="1" dirty="0"/>
              <a:t> </a:t>
            </a:r>
            <a:r>
              <a:rPr lang="en-GB" sz="2000" b="1" dirty="0" err="1"/>
              <a:t>grupate</a:t>
            </a:r>
            <a:r>
              <a:rPr lang="en-GB" sz="2000" b="1" dirty="0"/>
              <a:t> pe </a:t>
            </a:r>
            <a:r>
              <a:rPr lang="en-GB" sz="2000" b="1" dirty="0" err="1"/>
              <a:t>categorii</a:t>
            </a:r>
            <a:r>
              <a:rPr lang="en-GB" sz="2000" b="1" dirty="0"/>
              <a:t>:</a:t>
            </a:r>
          </a:p>
          <a:p>
            <a:pPr marL="0" indent="0" algn="ctr">
              <a:buNone/>
            </a:pPr>
            <a:endParaRPr lang="en-GB" sz="2000" b="1" dirty="0"/>
          </a:p>
          <a:p>
            <a:pPr marL="0" indent="0" algn="ctr">
              <a:buNone/>
            </a:pPr>
            <a:endParaRPr lang="en-GB" sz="2000" b="1" dirty="0"/>
          </a:p>
          <a:p>
            <a:pPr algn="ctr"/>
            <a:endParaRPr lang="en-GB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3AFEE1-E248-1D11-C3A3-A9B36C856EF6}"/>
              </a:ext>
            </a:extLst>
          </p:cNvPr>
          <p:cNvSpPr txBox="1"/>
          <p:nvPr/>
        </p:nvSpPr>
        <p:spPr>
          <a:xfrm>
            <a:off x="378021" y="1879544"/>
            <a:ext cx="331023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BLACK BOX: </a:t>
            </a:r>
          </a:p>
          <a:p>
            <a:endParaRPr lang="en-GB" sz="1600" b="1" dirty="0"/>
          </a:p>
          <a:p>
            <a:pPr marL="285750" indent="-285750">
              <a:buFontTx/>
              <a:buChar char="-"/>
            </a:pPr>
            <a:r>
              <a:rPr lang="en-GB" sz="1600" dirty="0" err="1"/>
              <a:t>Partiționarea</a:t>
            </a:r>
            <a:r>
              <a:rPr lang="en-GB" sz="1600" dirty="0"/>
              <a:t> </a:t>
            </a:r>
            <a:r>
              <a:rPr lang="en-GB" sz="1600" dirty="0" err="1"/>
              <a:t>echivalenta</a:t>
            </a:r>
            <a:r>
              <a:rPr lang="en-GB" sz="1600" dirty="0"/>
              <a:t>;</a:t>
            </a:r>
          </a:p>
          <a:p>
            <a:pPr marL="285750" indent="-285750">
              <a:buFontTx/>
              <a:buChar char="-"/>
            </a:pPr>
            <a:r>
              <a:rPr lang="en-GB" sz="1600" dirty="0"/>
              <a:t>Analiza </a:t>
            </a:r>
            <a:r>
              <a:rPr lang="en-GB" sz="1600" dirty="0" err="1"/>
              <a:t>valorilor</a:t>
            </a:r>
            <a:r>
              <a:rPr lang="en-GB" sz="1600" dirty="0"/>
              <a:t> </a:t>
            </a:r>
            <a:r>
              <a:rPr lang="en-GB" sz="1600" dirty="0" err="1"/>
              <a:t>limita</a:t>
            </a:r>
            <a:r>
              <a:rPr lang="en-GB" sz="1600" dirty="0"/>
              <a:t>;</a:t>
            </a:r>
          </a:p>
          <a:p>
            <a:pPr marL="285750" indent="-285750">
              <a:buFontTx/>
              <a:buChar char="-"/>
            </a:pPr>
            <a:r>
              <a:rPr lang="en-GB" sz="1600" dirty="0" err="1"/>
              <a:t>Testarea</a:t>
            </a:r>
            <a:r>
              <a:rPr lang="en-GB" sz="1600" dirty="0"/>
              <a:t> </a:t>
            </a:r>
            <a:r>
              <a:rPr lang="en-GB" sz="1600" dirty="0" err="1"/>
              <a:t>tranzitiilor</a:t>
            </a:r>
            <a:r>
              <a:rPr lang="en-GB" sz="1600" dirty="0"/>
              <a:t> de stare;</a:t>
            </a:r>
          </a:p>
          <a:p>
            <a:pPr marL="285750" indent="-285750">
              <a:buFontTx/>
              <a:buChar char="-"/>
            </a:pPr>
            <a:r>
              <a:rPr lang="en-GB" sz="1600" dirty="0" err="1"/>
              <a:t>Tabel</a:t>
            </a:r>
            <a:r>
              <a:rPr lang="en-GB" sz="1600" dirty="0"/>
              <a:t> decisional;</a:t>
            </a:r>
          </a:p>
          <a:p>
            <a:pPr marL="285750" indent="-285750">
              <a:buFontTx/>
              <a:buChar char="-"/>
            </a:pPr>
            <a:r>
              <a:rPr lang="en-GB" sz="1600" dirty="0"/>
              <a:t>Use case.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4983B1-3EA8-E3E3-8113-A1B189330E2D}"/>
              </a:ext>
            </a:extLst>
          </p:cNvPr>
          <p:cNvSpPr txBox="1"/>
          <p:nvPr/>
        </p:nvSpPr>
        <p:spPr>
          <a:xfrm>
            <a:off x="4602523" y="1879544"/>
            <a:ext cx="28453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WHITE BOX: </a:t>
            </a:r>
          </a:p>
          <a:p>
            <a:endParaRPr lang="en-GB" sz="1600" b="1" dirty="0"/>
          </a:p>
          <a:p>
            <a:r>
              <a:rPr lang="en-GB" sz="1600" dirty="0"/>
              <a:t>-Statement coverage; </a:t>
            </a:r>
          </a:p>
          <a:p>
            <a:r>
              <a:rPr lang="en-GB" sz="1600" dirty="0"/>
              <a:t>-Decision coverage.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AC7A4F-EFC9-0BDC-68FA-BF39D5810EDF}"/>
              </a:ext>
            </a:extLst>
          </p:cNvPr>
          <p:cNvSpPr txBox="1"/>
          <p:nvPr/>
        </p:nvSpPr>
        <p:spPr>
          <a:xfrm flipH="1">
            <a:off x="8362162" y="1879544"/>
            <a:ext cx="36761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EXPERIENCE BASED: </a:t>
            </a:r>
          </a:p>
          <a:p>
            <a:endParaRPr lang="en-GB" sz="1600" b="1" dirty="0"/>
          </a:p>
          <a:p>
            <a:r>
              <a:rPr lang="en-GB" sz="1600" dirty="0"/>
              <a:t>-</a:t>
            </a:r>
            <a:r>
              <a:rPr lang="en-GB" sz="1600" dirty="0" err="1"/>
              <a:t>Ghicirea</a:t>
            </a:r>
            <a:r>
              <a:rPr lang="en-GB" sz="1600" dirty="0"/>
              <a:t> </a:t>
            </a:r>
            <a:r>
              <a:rPr lang="en-GB" sz="1600" dirty="0" err="1"/>
              <a:t>erorilor</a:t>
            </a:r>
            <a:r>
              <a:rPr lang="en-GB" sz="1600" dirty="0"/>
              <a:t> </a:t>
            </a:r>
          </a:p>
          <a:p>
            <a:r>
              <a:rPr lang="en-GB" sz="1600" dirty="0"/>
              <a:t>-</a:t>
            </a:r>
            <a:r>
              <a:rPr lang="en-GB" sz="1600" dirty="0" err="1"/>
              <a:t>Testarea</a:t>
            </a:r>
            <a:r>
              <a:rPr lang="en-GB" sz="1600" dirty="0"/>
              <a:t> </a:t>
            </a:r>
            <a:r>
              <a:rPr lang="en-GB" sz="1600" dirty="0" err="1"/>
              <a:t>exploratorie</a:t>
            </a:r>
            <a:r>
              <a:rPr lang="en-GB" sz="1600" dirty="0"/>
              <a:t> </a:t>
            </a:r>
          </a:p>
          <a:p>
            <a:r>
              <a:rPr lang="en-GB" sz="1600" dirty="0"/>
              <a:t>-Checklist based testing</a:t>
            </a:r>
          </a:p>
        </p:txBody>
      </p:sp>
      <p:pic>
        <p:nvPicPr>
          <p:cNvPr id="11" name="Graphic 10" descr="Lightbulb and gear with solid fill">
            <a:extLst>
              <a:ext uri="{FF2B5EF4-FFF2-40B4-BE49-F238E27FC236}">
                <a16:creationId xmlns:a16="http://schemas.microsoft.com/office/drawing/2014/main" id="{AED6F886-611C-8BD1-B6AE-A46DE4F45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600" y="873770"/>
            <a:ext cx="914400" cy="914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5FCE473-B7C5-349E-B9C0-44740BEDC038}"/>
              </a:ext>
            </a:extLst>
          </p:cNvPr>
          <p:cNvSpPr txBox="1"/>
          <p:nvPr/>
        </p:nvSpPr>
        <p:spPr>
          <a:xfrm>
            <a:off x="2830985" y="4038826"/>
            <a:ext cx="6706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Black Box Testing vs White Box Testing in </a:t>
            </a:r>
            <a:r>
              <a:rPr lang="en-GB" sz="1600" b="1" dirty="0" err="1"/>
              <a:t>testarea</a:t>
            </a:r>
            <a:r>
              <a:rPr lang="en-GB" sz="1600" b="1" dirty="0"/>
              <a:t> software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2DD359-B262-3871-FA85-CDD82CE775FC}"/>
              </a:ext>
            </a:extLst>
          </p:cNvPr>
          <p:cNvSpPr txBox="1"/>
          <p:nvPr/>
        </p:nvSpPr>
        <p:spPr>
          <a:xfrm>
            <a:off x="561922" y="4566892"/>
            <a:ext cx="108859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 </a:t>
            </a:r>
            <a:r>
              <a:rPr lang="en-GB" sz="1600" dirty="0" err="1"/>
              <a:t>testarea</a:t>
            </a:r>
            <a:r>
              <a:rPr lang="en-GB" sz="1600" dirty="0"/>
              <a:t> de tip </a:t>
            </a:r>
            <a:r>
              <a:rPr lang="en-GB" sz="1600" b="1" i="1" dirty="0"/>
              <a:t>“Black Box Testing” </a:t>
            </a:r>
            <a:r>
              <a:rPr lang="en-GB" sz="1600" dirty="0"/>
              <a:t>nu se </a:t>
            </a:r>
            <a:r>
              <a:rPr lang="en-GB" sz="1600" dirty="0" err="1"/>
              <a:t>ia</a:t>
            </a:r>
            <a:r>
              <a:rPr lang="en-GB" sz="1600" dirty="0"/>
              <a:t> in </a:t>
            </a:r>
            <a:r>
              <a:rPr lang="en-GB" sz="1600" dirty="0" err="1"/>
              <a:t>considerare</a:t>
            </a:r>
            <a:r>
              <a:rPr lang="en-GB" sz="1600" dirty="0"/>
              <a:t> </a:t>
            </a:r>
            <a:r>
              <a:rPr lang="en-GB" sz="1600" dirty="0" err="1"/>
              <a:t>structura</a:t>
            </a:r>
            <a:r>
              <a:rPr lang="en-GB" sz="1600" dirty="0"/>
              <a:t> interna a </a:t>
            </a:r>
            <a:r>
              <a:rPr lang="en-GB" sz="1600" dirty="0" err="1"/>
              <a:t>codului</a:t>
            </a:r>
            <a:r>
              <a:rPr lang="en-GB" sz="1600" dirty="0"/>
              <a:t> din </a:t>
            </a:r>
            <a:r>
              <a:rPr lang="en-GB" sz="1600" dirty="0" err="1"/>
              <a:t>spatele</a:t>
            </a:r>
            <a:r>
              <a:rPr lang="en-GB" sz="1600" dirty="0"/>
              <a:t> </a:t>
            </a:r>
            <a:r>
              <a:rPr lang="en-GB" sz="1600" dirty="0" err="1"/>
              <a:t>aplicatiei</a:t>
            </a:r>
            <a:r>
              <a:rPr lang="en-GB" sz="1600" dirty="0"/>
              <a:t> software. </a:t>
            </a:r>
          </a:p>
          <a:p>
            <a:r>
              <a:rPr lang="en-GB" sz="1600" dirty="0"/>
              <a:t>In </a:t>
            </a:r>
            <a:r>
              <a:rPr lang="en-GB" sz="1600" dirty="0" err="1"/>
              <a:t>testarea</a:t>
            </a:r>
            <a:r>
              <a:rPr lang="en-GB" sz="1600" dirty="0"/>
              <a:t> de </a:t>
            </a:r>
            <a:r>
              <a:rPr lang="en-GB" sz="1600" dirty="0" err="1"/>
              <a:t>tipul</a:t>
            </a:r>
            <a:r>
              <a:rPr lang="en-GB" sz="1600" dirty="0"/>
              <a:t> </a:t>
            </a:r>
            <a:r>
              <a:rPr lang="en-GB" sz="1600" b="1" dirty="0"/>
              <a:t>“White Box Testing”, </a:t>
            </a:r>
            <a:r>
              <a:rPr lang="en-GB" sz="1600" dirty="0" err="1"/>
              <a:t>testerul</a:t>
            </a:r>
            <a:r>
              <a:rPr lang="en-GB" sz="1600" dirty="0"/>
              <a:t> </a:t>
            </a:r>
            <a:r>
              <a:rPr lang="en-GB" sz="1600" dirty="0" err="1"/>
              <a:t>cunoaste</a:t>
            </a:r>
            <a:r>
              <a:rPr lang="en-GB" sz="1600" dirty="0"/>
              <a:t> </a:t>
            </a:r>
            <a:r>
              <a:rPr lang="en-GB" sz="1600" dirty="0" err="1"/>
              <a:t>codul</a:t>
            </a:r>
            <a:r>
              <a:rPr lang="en-GB" sz="1600" dirty="0"/>
              <a:t> </a:t>
            </a:r>
            <a:r>
              <a:rPr lang="en-GB" sz="1600" dirty="0" err="1"/>
              <a:t>sursa</a:t>
            </a:r>
            <a:r>
              <a:rPr lang="en-GB" sz="1600" dirty="0"/>
              <a:t> din </a:t>
            </a:r>
            <a:r>
              <a:rPr lang="en-GB" sz="1600" dirty="0" err="1"/>
              <a:t>spatele</a:t>
            </a:r>
            <a:r>
              <a:rPr lang="en-GB" sz="1600" dirty="0"/>
              <a:t> </a:t>
            </a:r>
            <a:r>
              <a:rPr lang="en-GB" sz="1600" dirty="0" err="1"/>
              <a:t>aplicatiei</a:t>
            </a:r>
            <a:r>
              <a:rPr lang="en-GB" sz="1600" dirty="0"/>
              <a:t>, </a:t>
            </a:r>
            <a:r>
              <a:rPr lang="en-GB" sz="1600" dirty="0" err="1"/>
              <a:t>arhitectura</a:t>
            </a:r>
            <a:r>
              <a:rPr lang="en-GB" sz="1600" dirty="0"/>
              <a:t> </a:t>
            </a:r>
            <a:r>
              <a:rPr lang="en-GB" sz="1600" dirty="0" err="1"/>
              <a:t>si</a:t>
            </a:r>
            <a:r>
              <a:rPr lang="en-GB" sz="1600" dirty="0"/>
              <a:t> </a:t>
            </a:r>
            <a:r>
              <a:rPr lang="en-GB" sz="1600" dirty="0" err="1"/>
              <a:t>logica</a:t>
            </a:r>
            <a:r>
              <a:rPr lang="en-GB" sz="1600" dirty="0"/>
              <a:t> </a:t>
            </a:r>
            <a:r>
              <a:rPr lang="en-GB" sz="1600" dirty="0" err="1"/>
              <a:t>sa</a:t>
            </a:r>
            <a:r>
              <a:rPr lang="en-GB" sz="1600" dirty="0"/>
              <a:t>. </a:t>
            </a:r>
            <a:r>
              <a:rPr lang="en-GB" sz="1600" dirty="0" err="1"/>
              <a:t>Acesta</a:t>
            </a:r>
            <a:r>
              <a:rPr lang="en-GB" sz="1600" dirty="0"/>
              <a:t> </a:t>
            </a:r>
            <a:r>
              <a:rPr lang="en-GB" sz="1600" dirty="0" err="1"/>
              <a:t>identifica</a:t>
            </a:r>
            <a:r>
              <a:rPr lang="en-GB" sz="1600" dirty="0"/>
              <a:t> </a:t>
            </a:r>
            <a:r>
              <a:rPr lang="en-GB" sz="1600" dirty="0" err="1"/>
              <a:t>defectele</a:t>
            </a:r>
            <a:r>
              <a:rPr lang="en-GB" sz="1600" dirty="0"/>
              <a:t> </a:t>
            </a:r>
            <a:r>
              <a:rPr lang="en-GB" sz="1600" dirty="0" err="1"/>
              <a:t>prin</a:t>
            </a:r>
            <a:r>
              <a:rPr lang="en-GB" sz="1600" dirty="0"/>
              <a:t> </a:t>
            </a:r>
            <a:r>
              <a:rPr lang="en-GB" sz="1600" dirty="0" err="1"/>
              <a:t>analiza</a:t>
            </a:r>
            <a:r>
              <a:rPr lang="en-GB" sz="1600" dirty="0"/>
              <a:t> </a:t>
            </a:r>
            <a:r>
              <a:rPr lang="en-GB" sz="1600" dirty="0" err="1"/>
              <a:t>codului</a:t>
            </a:r>
            <a:r>
              <a:rPr lang="en-GB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24364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5BB3B3-C350-144C-57C5-6966F07E6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345" y="449536"/>
            <a:ext cx="11486502" cy="590681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2000" b="1" dirty="0" err="1"/>
              <a:t>Diferentele</a:t>
            </a:r>
            <a:r>
              <a:rPr lang="en-GB" sz="2000" b="1" dirty="0"/>
              <a:t> </a:t>
            </a:r>
            <a:r>
              <a:rPr lang="en-GB" sz="2000" b="1" dirty="0" err="1"/>
              <a:t>dintre</a:t>
            </a:r>
            <a:r>
              <a:rPr lang="en-GB" sz="2000" b="1" dirty="0"/>
              <a:t> </a:t>
            </a:r>
            <a:r>
              <a:rPr lang="en-GB" sz="2000" b="1" dirty="0" err="1"/>
              <a:t>procesele</a:t>
            </a:r>
            <a:r>
              <a:rPr lang="en-GB" sz="2000" b="1" dirty="0"/>
              <a:t> de “</a:t>
            </a:r>
            <a:r>
              <a:rPr lang="en-GB" sz="2000" b="1" dirty="0" err="1"/>
              <a:t>Validare</a:t>
            </a:r>
            <a:r>
              <a:rPr lang="en-GB" sz="2000" b="1" dirty="0"/>
              <a:t>” </a:t>
            </a:r>
            <a:r>
              <a:rPr lang="en-GB" sz="2000" b="1" dirty="0" err="1"/>
              <a:t>si</a:t>
            </a:r>
            <a:r>
              <a:rPr lang="en-GB" sz="2000" b="1" dirty="0"/>
              <a:t> “</a:t>
            </a:r>
            <a:r>
              <a:rPr lang="en-GB" sz="2000" b="1" dirty="0" err="1"/>
              <a:t>Verificare</a:t>
            </a:r>
            <a:r>
              <a:rPr lang="en-GB" sz="2000" b="1" dirty="0"/>
              <a:t>” in </a:t>
            </a:r>
            <a:r>
              <a:rPr lang="en-GB" sz="2000" b="1" dirty="0" err="1"/>
              <a:t>testarea</a:t>
            </a:r>
            <a:r>
              <a:rPr lang="en-GB" sz="2000" b="1" dirty="0"/>
              <a:t> software</a:t>
            </a:r>
          </a:p>
          <a:p>
            <a:pPr marL="0" indent="0">
              <a:buNone/>
            </a:pPr>
            <a:endParaRPr lang="en-GB" sz="1400" b="1" dirty="0"/>
          </a:p>
          <a:p>
            <a:pPr marL="0" indent="0">
              <a:buNone/>
            </a:pPr>
            <a:r>
              <a:rPr lang="en-GB" sz="1600" b="1" dirty="0"/>
              <a:t>“</a:t>
            </a:r>
            <a:r>
              <a:rPr lang="en-GB" sz="1600" b="1" dirty="0" err="1"/>
              <a:t>Verificarea</a:t>
            </a:r>
            <a:r>
              <a:rPr lang="en-GB" sz="1600" b="1" dirty="0"/>
              <a:t>” </a:t>
            </a:r>
            <a:r>
              <a:rPr lang="en-GB" sz="1600" dirty="0" err="1"/>
              <a:t>este</a:t>
            </a:r>
            <a:r>
              <a:rPr lang="en-GB" sz="1600" dirty="0"/>
              <a:t> </a:t>
            </a:r>
            <a:r>
              <a:rPr lang="en-GB" sz="1600" dirty="0" err="1"/>
              <a:t>procesul</a:t>
            </a:r>
            <a:r>
              <a:rPr lang="en-GB" sz="1600" dirty="0"/>
              <a:t> </a:t>
            </a:r>
            <a:r>
              <a:rPr lang="en-GB" sz="1600" dirty="0" err="1"/>
              <a:t>prin</a:t>
            </a:r>
            <a:r>
              <a:rPr lang="en-GB" sz="1600" dirty="0"/>
              <a:t> care se </a:t>
            </a:r>
            <a:r>
              <a:rPr lang="en-GB" sz="1600" dirty="0" err="1"/>
              <a:t>asigura</a:t>
            </a:r>
            <a:r>
              <a:rPr lang="en-GB" sz="1600" dirty="0"/>
              <a:t> </a:t>
            </a:r>
            <a:r>
              <a:rPr lang="en-GB" sz="1600" dirty="0" err="1"/>
              <a:t>daca</a:t>
            </a:r>
            <a:r>
              <a:rPr lang="en-GB" sz="1600" dirty="0"/>
              <a:t> </a:t>
            </a:r>
            <a:r>
              <a:rPr lang="en-GB" sz="1600" dirty="0" err="1"/>
              <a:t>produsul</a:t>
            </a:r>
            <a:r>
              <a:rPr lang="en-GB" sz="1600" dirty="0"/>
              <a:t> </a:t>
            </a:r>
            <a:r>
              <a:rPr lang="en-GB" sz="1600" dirty="0" err="1"/>
              <a:t>dezvoltat</a:t>
            </a:r>
            <a:r>
              <a:rPr lang="en-GB" sz="1600" dirty="0"/>
              <a:t> </a:t>
            </a:r>
            <a:r>
              <a:rPr lang="en-GB" sz="1600" dirty="0" err="1"/>
              <a:t>indeplineste</a:t>
            </a:r>
            <a:r>
              <a:rPr lang="en-GB" sz="1600" dirty="0"/>
              <a:t> </a:t>
            </a:r>
            <a:r>
              <a:rPr lang="en-GB" sz="1600" dirty="0" err="1"/>
              <a:t>cerintele</a:t>
            </a:r>
            <a:r>
              <a:rPr lang="en-GB" sz="1600" dirty="0"/>
              <a:t> </a:t>
            </a:r>
            <a:r>
              <a:rPr lang="en-GB" sz="1600" dirty="0" err="1"/>
              <a:t>clientului</a:t>
            </a:r>
            <a:r>
              <a:rPr lang="en-GB" sz="1600" dirty="0"/>
              <a:t>. </a:t>
            </a:r>
            <a:r>
              <a:rPr lang="en-GB" sz="1600" dirty="0" err="1"/>
              <a:t>Verificarea</a:t>
            </a:r>
            <a:r>
              <a:rPr lang="en-GB" sz="1600" dirty="0"/>
              <a:t> face </a:t>
            </a:r>
            <a:r>
              <a:rPr lang="en-GB" sz="1600" dirty="0" err="1"/>
              <a:t>parte</a:t>
            </a:r>
            <a:r>
              <a:rPr lang="en-GB" sz="1600" dirty="0"/>
              <a:t> din “</a:t>
            </a:r>
            <a:r>
              <a:rPr lang="en-GB" sz="1600" dirty="0" err="1"/>
              <a:t>Testarea</a:t>
            </a:r>
            <a:r>
              <a:rPr lang="en-GB" sz="1600" dirty="0"/>
              <a:t> </a:t>
            </a:r>
            <a:r>
              <a:rPr lang="en-GB" sz="1600" dirty="0" err="1"/>
              <a:t>Statica</a:t>
            </a:r>
            <a:r>
              <a:rPr lang="en-GB" sz="1600" dirty="0"/>
              <a:t>”</a:t>
            </a:r>
          </a:p>
          <a:p>
            <a:pPr marL="0" indent="0">
              <a:buNone/>
            </a:pPr>
            <a:r>
              <a:rPr lang="en-GB" sz="1600" b="1" dirty="0"/>
              <a:t>“</a:t>
            </a:r>
            <a:r>
              <a:rPr lang="en-GB" sz="1600" b="1" dirty="0" err="1"/>
              <a:t>Validarea</a:t>
            </a:r>
            <a:r>
              <a:rPr lang="en-GB" sz="1600" b="1" dirty="0"/>
              <a:t>” </a:t>
            </a:r>
            <a:r>
              <a:rPr lang="en-GB" sz="1600" dirty="0" err="1"/>
              <a:t>este</a:t>
            </a:r>
            <a:r>
              <a:rPr lang="en-GB" sz="1600" dirty="0"/>
              <a:t> un </a:t>
            </a:r>
            <a:r>
              <a:rPr lang="en-GB" sz="1600" dirty="0" err="1"/>
              <a:t>proces</a:t>
            </a:r>
            <a:r>
              <a:rPr lang="en-GB" sz="1600" dirty="0"/>
              <a:t> </a:t>
            </a:r>
            <a:r>
              <a:rPr lang="en-GB" sz="1600" dirty="0" err="1"/>
              <a:t>mai</a:t>
            </a:r>
            <a:r>
              <a:rPr lang="en-GB" sz="1600" dirty="0"/>
              <a:t> complex de </a:t>
            </a:r>
            <a:r>
              <a:rPr lang="en-GB" sz="1600" dirty="0" err="1"/>
              <a:t>analiza</a:t>
            </a:r>
            <a:r>
              <a:rPr lang="en-GB" sz="1600" dirty="0"/>
              <a:t> </a:t>
            </a:r>
            <a:r>
              <a:rPr lang="en-GB" sz="1600" dirty="0" err="1"/>
              <a:t>tehnica</a:t>
            </a:r>
            <a:r>
              <a:rPr lang="en-GB" sz="1600" dirty="0"/>
              <a:t> a </a:t>
            </a:r>
            <a:r>
              <a:rPr lang="en-GB" sz="1600" dirty="0" err="1"/>
              <a:t>produsului</a:t>
            </a:r>
            <a:r>
              <a:rPr lang="en-GB" sz="1600" dirty="0"/>
              <a:t> software. </a:t>
            </a:r>
            <a:r>
              <a:rPr lang="en-GB" sz="1600" dirty="0" err="1"/>
              <a:t>Validarea</a:t>
            </a:r>
            <a:r>
              <a:rPr lang="en-GB" sz="1600" dirty="0"/>
              <a:t> face </a:t>
            </a:r>
            <a:r>
              <a:rPr lang="en-GB" sz="1600" dirty="0" err="1"/>
              <a:t>parte</a:t>
            </a:r>
            <a:r>
              <a:rPr lang="en-GB" sz="1600" dirty="0"/>
              <a:t> din “</a:t>
            </a:r>
            <a:r>
              <a:rPr lang="en-GB" sz="1600" dirty="0" err="1"/>
              <a:t>Testarea</a:t>
            </a:r>
            <a:r>
              <a:rPr lang="en-GB" sz="1600" dirty="0"/>
              <a:t> </a:t>
            </a:r>
            <a:r>
              <a:rPr lang="en-GB" sz="1600" dirty="0" err="1"/>
              <a:t>Dinamica</a:t>
            </a:r>
            <a:r>
              <a:rPr lang="en-GB" sz="1600" dirty="0"/>
              <a:t>”</a:t>
            </a:r>
          </a:p>
          <a:p>
            <a:pPr marL="0" indent="0">
              <a:buNone/>
            </a:pPr>
            <a:endParaRPr lang="en-GB" sz="1400" dirty="0"/>
          </a:p>
          <a:p>
            <a:pPr marL="0" indent="0">
              <a:buNone/>
            </a:pPr>
            <a:endParaRPr lang="en-GB" sz="14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BD2553D-065F-288A-ACE0-DA8D1CFD8915}"/>
              </a:ext>
            </a:extLst>
          </p:cNvPr>
          <p:cNvSpPr/>
          <p:nvPr/>
        </p:nvSpPr>
        <p:spPr>
          <a:xfrm>
            <a:off x="1129527" y="2496296"/>
            <a:ext cx="2159580" cy="4955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Analiza </a:t>
            </a:r>
            <a:r>
              <a:rPr lang="en-GB" sz="1600" dirty="0" err="1"/>
              <a:t>cerintelor</a:t>
            </a:r>
            <a:endParaRPr lang="en-GB" sz="16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158601E-B07B-2A65-E2F0-709613040933}"/>
              </a:ext>
            </a:extLst>
          </p:cNvPr>
          <p:cNvSpPr/>
          <p:nvPr/>
        </p:nvSpPr>
        <p:spPr>
          <a:xfrm>
            <a:off x="1484672" y="3333980"/>
            <a:ext cx="2221293" cy="4955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Analiza </a:t>
            </a:r>
            <a:r>
              <a:rPr lang="en-GB" sz="1600" dirty="0" err="1"/>
              <a:t>designului</a:t>
            </a:r>
            <a:endParaRPr lang="en-GB" sz="160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2AD422D-1981-64E2-933F-BE4E2482E742}"/>
              </a:ext>
            </a:extLst>
          </p:cNvPr>
          <p:cNvSpPr/>
          <p:nvPr/>
        </p:nvSpPr>
        <p:spPr>
          <a:xfrm>
            <a:off x="1816455" y="4193129"/>
            <a:ext cx="2454151" cy="4955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Designul</a:t>
            </a:r>
            <a:r>
              <a:rPr lang="en-GB" dirty="0"/>
              <a:t> </a:t>
            </a:r>
            <a:r>
              <a:rPr lang="en-GB" sz="1600" dirty="0" err="1"/>
              <a:t>detaliilor</a:t>
            </a:r>
            <a:endParaRPr lang="en-GB" sz="16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0053A97-4321-5A7D-ADA8-80EAD0E56EDC}"/>
              </a:ext>
            </a:extLst>
          </p:cNvPr>
          <p:cNvSpPr/>
          <p:nvPr/>
        </p:nvSpPr>
        <p:spPr>
          <a:xfrm>
            <a:off x="2236700" y="4999828"/>
            <a:ext cx="2454151" cy="4955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/>
              <a:t>Specificatiile</a:t>
            </a:r>
            <a:r>
              <a:rPr lang="en-GB" sz="1600" dirty="0"/>
              <a:t> </a:t>
            </a:r>
            <a:r>
              <a:rPr lang="en-GB" sz="1600" dirty="0" err="1"/>
              <a:t>programului</a:t>
            </a:r>
            <a:endParaRPr lang="en-GB" sz="160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96CE67C-50AF-4E20-1CD1-5BA481516BC7}"/>
              </a:ext>
            </a:extLst>
          </p:cNvPr>
          <p:cNvSpPr/>
          <p:nvPr/>
        </p:nvSpPr>
        <p:spPr>
          <a:xfrm>
            <a:off x="4868432" y="5736957"/>
            <a:ext cx="1798150" cy="4955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Scriere</a:t>
            </a:r>
            <a:r>
              <a:rPr lang="en-GB" dirty="0"/>
              <a:t> de cod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6DC9DA1-27B1-3A8D-3B11-7D3A0DFBD270}"/>
              </a:ext>
            </a:extLst>
          </p:cNvPr>
          <p:cNvSpPr/>
          <p:nvPr/>
        </p:nvSpPr>
        <p:spPr>
          <a:xfrm>
            <a:off x="7639641" y="2518856"/>
            <a:ext cx="2757409" cy="4955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Testarea</a:t>
            </a:r>
            <a:r>
              <a:rPr lang="en-GB" dirty="0"/>
              <a:t> de </a:t>
            </a:r>
            <a:r>
              <a:rPr lang="en-GB" dirty="0" err="1"/>
              <a:t>acceptare</a:t>
            </a:r>
            <a:endParaRPr lang="en-GB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213FD99-A025-D498-EF43-D3EBFFC84096}"/>
              </a:ext>
            </a:extLst>
          </p:cNvPr>
          <p:cNvSpPr/>
          <p:nvPr/>
        </p:nvSpPr>
        <p:spPr>
          <a:xfrm>
            <a:off x="7394064" y="3349396"/>
            <a:ext cx="2757410" cy="4955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Testare</a:t>
            </a:r>
            <a:r>
              <a:rPr lang="en-GB" dirty="0"/>
              <a:t> de </a:t>
            </a:r>
            <a:r>
              <a:rPr lang="en-GB" dirty="0" err="1"/>
              <a:t>sistem</a:t>
            </a:r>
            <a:endParaRPr lang="en-GB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07A1ED4-4CBD-F9AD-AFBE-B25ACB2F2501}"/>
              </a:ext>
            </a:extLst>
          </p:cNvPr>
          <p:cNvSpPr/>
          <p:nvPr/>
        </p:nvSpPr>
        <p:spPr>
          <a:xfrm>
            <a:off x="7167956" y="4188445"/>
            <a:ext cx="2616461" cy="4955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Testare</a:t>
            </a:r>
            <a:r>
              <a:rPr lang="en-GB" dirty="0"/>
              <a:t> de </a:t>
            </a:r>
            <a:r>
              <a:rPr lang="en-GB" dirty="0" err="1"/>
              <a:t>integrare</a:t>
            </a:r>
            <a:endParaRPr lang="en-GB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239C710-A1CB-57A3-E501-2ED5A781CEDE}"/>
              </a:ext>
            </a:extLst>
          </p:cNvPr>
          <p:cNvSpPr/>
          <p:nvPr/>
        </p:nvSpPr>
        <p:spPr>
          <a:xfrm>
            <a:off x="6855156" y="4999828"/>
            <a:ext cx="2454151" cy="4955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Testare</a:t>
            </a:r>
            <a:r>
              <a:rPr lang="en-GB" dirty="0"/>
              <a:t> de </a:t>
            </a:r>
            <a:r>
              <a:rPr lang="en-GB" dirty="0" err="1"/>
              <a:t>unitate</a:t>
            </a:r>
            <a:endParaRPr lang="en-GB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92B3CC6-C4C6-F9BE-3AE3-11AEB0EFC2F3}"/>
              </a:ext>
            </a:extLst>
          </p:cNvPr>
          <p:cNvCxnSpPr/>
          <p:nvPr/>
        </p:nvCxnSpPr>
        <p:spPr>
          <a:xfrm>
            <a:off x="592314" y="2866565"/>
            <a:ext cx="1995455" cy="32795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1C4F49D-3C93-007F-BF4C-E3B74FE25B72}"/>
              </a:ext>
            </a:extLst>
          </p:cNvPr>
          <p:cNvCxnSpPr/>
          <p:nvPr/>
        </p:nvCxnSpPr>
        <p:spPr>
          <a:xfrm flipH="1">
            <a:off x="9320207" y="2687007"/>
            <a:ext cx="1460997" cy="34175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CFA2F22-FA14-3F8A-BB69-8E176EB93B81}"/>
              </a:ext>
            </a:extLst>
          </p:cNvPr>
          <p:cNvSpPr txBox="1"/>
          <p:nvPr/>
        </p:nvSpPr>
        <p:spPr>
          <a:xfrm>
            <a:off x="480381" y="4321689"/>
            <a:ext cx="1185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u="sng" dirty="0" err="1"/>
              <a:t>Verificare</a:t>
            </a:r>
            <a:endParaRPr lang="en-GB" u="sng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C72A80C-98F6-FFAF-F0C1-E0F47A8F3AB7}"/>
              </a:ext>
            </a:extLst>
          </p:cNvPr>
          <p:cNvSpPr txBox="1"/>
          <p:nvPr/>
        </p:nvSpPr>
        <p:spPr>
          <a:xfrm>
            <a:off x="10151474" y="4215439"/>
            <a:ext cx="1428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u="sng" dirty="0" err="1"/>
              <a:t>Validare</a:t>
            </a:r>
            <a:endParaRPr lang="en-GB" u="sng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82524D2-A638-5D1D-1A99-071338650832}"/>
              </a:ext>
            </a:extLst>
          </p:cNvPr>
          <p:cNvCxnSpPr>
            <a:cxnSpLocks/>
            <a:stCxn id="6" idx="3"/>
            <a:endCxn id="11" idx="1"/>
          </p:cNvCxnSpPr>
          <p:nvPr/>
        </p:nvCxnSpPr>
        <p:spPr>
          <a:xfrm>
            <a:off x="3289107" y="2744053"/>
            <a:ext cx="4350534" cy="225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3A0C69B-2E81-F8CE-9984-616A1CA854B8}"/>
              </a:ext>
            </a:extLst>
          </p:cNvPr>
          <p:cNvCxnSpPr>
            <a:cxnSpLocks/>
            <a:stCxn id="7" idx="3"/>
            <a:endCxn id="12" idx="1"/>
          </p:cNvCxnSpPr>
          <p:nvPr/>
        </p:nvCxnSpPr>
        <p:spPr>
          <a:xfrm>
            <a:off x="3705965" y="3581737"/>
            <a:ext cx="3688099" cy="15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4F95EAC-94FA-DBB4-DFE2-5C1D623AE6AC}"/>
              </a:ext>
            </a:extLst>
          </p:cNvPr>
          <p:cNvCxnSpPr>
            <a:cxnSpLocks/>
            <a:stCxn id="8" idx="3"/>
            <a:endCxn id="13" idx="1"/>
          </p:cNvCxnSpPr>
          <p:nvPr/>
        </p:nvCxnSpPr>
        <p:spPr>
          <a:xfrm flipV="1">
            <a:off x="4270606" y="4436202"/>
            <a:ext cx="2897350" cy="46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E93424D-08AE-59CA-9CA5-1AC4457CC327}"/>
              </a:ext>
            </a:extLst>
          </p:cNvPr>
          <p:cNvCxnSpPr>
            <a:stCxn id="9" idx="3"/>
            <a:endCxn id="14" idx="1"/>
          </p:cNvCxnSpPr>
          <p:nvPr/>
        </p:nvCxnSpPr>
        <p:spPr>
          <a:xfrm>
            <a:off x="4690851" y="5247585"/>
            <a:ext cx="21643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F0163C6-71B9-CB2B-7DBF-39C1C0057738}"/>
              </a:ext>
            </a:extLst>
          </p:cNvPr>
          <p:cNvCxnSpPr>
            <a:stCxn id="6" idx="2"/>
            <a:endCxn id="6" idx="2"/>
          </p:cNvCxnSpPr>
          <p:nvPr/>
        </p:nvCxnSpPr>
        <p:spPr>
          <a:xfrm>
            <a:off x="2209317" y="299180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2EE6627-3E6B-819E-3BCE-9FB3AAC8EB23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2209317" y="2991809"/>
            <a:ext cx="386002" cy="3421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53C1FBB7-91E2-DAAB-DAA4-2CD03CAB8F0F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2595319" y="3829493"/>
            <a:ext cx="448212" cy="3636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B6CD6BB-04AD-BB7B-C2D1-4CFF1B04987C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3043531" y="4688642"/>
            <a:ext cx="420245" cy="311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A4B885E-C9EF-EDCD-E694-E7510CACBE2E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 flipH="1">
            <a:off x="8772769" y="3014369"/>
            <a:ext cx="245577" cy="3350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2104A29-67EC-96B3-DFBD-8DAD32612ABA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flipH="1">
            <a:off x="8476187" y="3844909"/>
            <a:ext cx="296582" cy="3435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9C4FC719-7263-0AD5-3BE4-E878954937B4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 flipH="1">
            <a:off x="8082232" y="4683958"/>
            <a:ext cx="393955" cy="3158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7812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E7273F-BF5A-056A-9640-D01E7725D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6503" y="745823"/>
            <a:ext cx="11677756" cy="543114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b="1" dirty="0"/>
              <a:t>Positive testing vs Negative testing</a:t>
            </a:r>
          </a:p>
          <a:p>
            <a:pPr marL="0" indent="0" algn="ctr">
              <a:buNone/>
            </a:pPr>
            <a:endParaRPr lang="en-GB" b="1" dirty="0"/>
          </a:p>
          <a:p>
            <a:pPr marL="0" indent="0" algn="just">
              <a:buNone/>
            </a:pPr>
            <a:r>
              <a:rPr lang="en-GB" sz="1600" dirty="0" err="1"/>
              <a:t>Testarea</a:t>
            </a:r>
            <a:r>
              <a:rPr lang="en-GB" sz="1600" dirty="0"/>
              <a:t> </a:t>
            </a:r>
            <a:r>
              <a:rPr lang="en-GB" sz="1600" dirty="0" err="1"/>
              <a:t>pozitiva</a:t>
            </a:r>
            <a:r>
              <a:rPr lang="en-GB" sz="1600" dirty="0"/>
              <a:t> </a:t>
            </a:r>
            <a:r>
              <a:rPr lang="en-GB" sz="1600" dirty="0" err="1"/>
              <a:t>si</a:t>
            </a:r>
            <a:r>
              <a:rPr lang="en-GB" sz="1600" dirty="0"/>
              <a:t> </a:t>
            </a:r>
            <a:r>
              <a:rPr lang="en-GB" sz="1600" dirty="0" err="1"/>
              <a:t>testarea</a:t>
            </a:r>
            <a:r>
              <a:rPr lang="en-GB" sz="1600" dirty="0"/>
              <a:t> negative sunt </a:t>
            </a:r>
            <a:r>
              <a:rPr lang="en-GB" sz="1600" dirty="0" err="1"/>
              <a:t>doua</a:t>
            </a:r>
            <a:r>
              <a:rPr lang="en-GB" sz="1600" dirty="0"/>
              <a:t> </a:t>
            </a:r>
            <a:r>
              <a:rPr lang="en-GB" sz="1600" dirty="0" err="1"/>
              <a:t>tipuri</a:t>
            </a:r>
            <a:r>
              <a:rPr lang="en-GB" sz="1600" dirty="0"/>
              <a:t> total </a:t>
            </a:r>
            <a:r>
              <a:rPr lang="en-GB" sz="1600" dirty="0" err="1"/>
              <a:t>diferite</a:t>
            </a:r>
            <a:r>
              <a:rPr lang="en-GB" sz="1600" dirty="0"/>
              <a:t> in </a:t>
            </a:r>
            <a:r>
              <a:rPr lang="en-GB" sz="1600" dirty="0" err="1"/>
              <a:t>testarea</a:t>
            </a:r>
            <a:r>
              <a:rPr lang="en-GB" sz="1600" dirty="0"/>
              <a:t> software, </a:t>
            </a:r>
            <a:r>
              <a:rPr lang="en-GB" sz="1600" dirty="0" err="1"/>
              <a:t>fiecare</a:t>
            </a:r>
            <a:r>
              <a:rPr lang="en-GB" sz="1600" dirty="0"/>
              <a:t> cu </a:t>
            </a:r>
            <a:r>
              <a:rPr lang="en-GB" sz="1600" dirty="0" err="1"/>
              <a:t>scopul</a:t>
            </a:r>
            <a:r>
              <a:rPr lang="en-GB" sz="1600" dirty="0"/>
              <a:t> </a:t>
            </a:r>
            <a:r>
              <a:rPr lang="en-GB" sz="1600" dirty="0" err="1"/>
              <a:t>ei</a:t>
            </a:r>
            <a:r>
              <a:rPr lang="en-GB" sz="1600" dirty="0"/>
              <a:t>.</a:t>
            </a:r>
          </a:p>
          <a:p>
            <a:pPr marL="0" indent="0" algn="just">
              <a:buNone/>
            </a:pPr>
            <a:r>
              <a:rPr lang="en-GB" sz="1600" b="1" dirty="0"/>
              <a:t>Positive testing </a:t>
            </a:r>
            <a:r>
              <a:rPr lang="en-GB" sz="1600" b="1" dirty="0" err="1"/>
              <a:t>sau</a:t>
            </a:r>
            <a:r>
              <a:rPr lang="en-GB" sz="1600" b="1" dirty="0"/>
              <a:t> </a:t>
            </a:r>
            <a:r>
              <a:rPr lang="en-GB" sz="1600" b="1" dirty="0" err="1"/>
              <a:t>testarea</a:t>
            </a:r>
            <a:r>
              <a:rPr lang="en-GB" sz="1600" b="1" dirty="0"/>
              <a:t> </a:t>
            </a:r>
            <a:r>
              <a:rPr lang="en-GB" sz="1600" b="1" dirty="0" err="1"/>
              <a:t>pozitiva</a:t>
            </a:r>
            <a:r>
              <a:rPr lang="en-GB" sz="1600" b="1" dirty="0"/>
              <a:t>: </a:t>
            </a:r>
          </a:p>
          <a:p>
            <a:pPr algn="just"/>
            <a:r>
              <a:rPr lang="en-GB" sz="1600" dirty="0"/>
              <a:t>Scop: </a:t>
            </a:r>
            <a:r>
              <a:rPr lang="en-GB" sz="1600" dirty="0" err="1"/>
              <a:t>Testarea</a:t>
            </a:r>
            <a:r>
              <a:rPr lang="en-GB" sz="1600" dirty="0"/>
              <a:t> </a:t>
            </a:r>
            <a:r>
              <a:rPr lang="en-GB" sz="1600" dirty="0" err="1"/>
              <a:t>pozitiva</a:t>
            </a:r>
            <a:r>
              <a:rPr lang="en-GB" sz="1600" dirty="0"/>
              <a:t> </a:t>
            </a:r>
            <a:r>
              <a:rPr lang="en-GB" sz="1600" dirty="0" err="1"/>
              <a:t>este</a:t>
            </a:r>
            <a:r>
              <a:rPr lang="en-GB" sz="1600" dirty="0"/>
              <a:t> un tip de </a:t>
            </a:r>
            <a:r>
              <a:rPr lang="en-GB" sz="1600" dirty="0" err="1"/>
              <a:t>testare</a:t>
            </a:r>
            <a:r>
              <a:rPr lang="en-GB" sz="1600" dirty="0"/>
              <a:t> in care se </a:t>
            </a:r>
            <a:r>
              <a:rPr lang="en-GB" sz="1600" dirty="0" err="1"/>
              <a:t>verifica</a:t>
            </a:r>
            <a:r>
              <a:rPr lang="en-GB" sz="1600" dirty="0"/>
              <a:t> </a:t>
            </a:r>
            <a:r>
              <a:rPr lang="en-GB" sz="1600" dirty="0" err="1"/>
              <a:t>daca</a:t>
            </a:r>
            <a:r>
              <a:rPr lang="en-GB" sz="1600" dirty="0"/>
              <a:t> software-</a:t>
            </a:r>
            <a:r>
              <a:rPr lang="en-GB" sz="1600" dirty="0" err="1"/>
              <a:t>ul</a:t>
            </a:r>
            <a:r>
              <a:rPr lang="en-GB" sz="1600" dirty="0"/>
              <a:t> </a:t>
            </a:r>
            <a:r>
              <a:rPr lang="en-GB" sz="1600" dirty="0" err="1"/>
              <a:t>functioneaza</a:t>
            </a:r>
            <a:r>
              <a:rPr lang="en-GB" sz="1600" dirty="0"/>
              <a:t> </a:t>
            </a:r>
            <a:r>
              <a:rPr lang="en-GB" sz="1600" dirty="0" err="1"/>
              <a:t>corect</a:t>
            </a:r>
            <a:r>
              <a:rPr lang="en-GB" sz="1600" dirty="0"/>
              <a:t> </a:t>
            </a:r>
            <a:r>
              <a:rPr lang="en-GB" sz="1600" dirty="0" err="1"/>
              <a:t>atunci</a:t>
            </a:r>
            <a:r>
              <a:rPr lang="en-GB" sz="1600" dirty="0"/>
              <a:t> cand se </a:t>
            </a:r>
            <a:r>
              <a:rPr lang="en-GB" sz="1600" dirty="0" err="1"/>
              <a:t>furnizeaza</a:t>
            </a:r>
            <a:r>
              <a:rPr lang="en-GB" sz="1600" dirty="0"/>
              <a:t> date de </a:t>
            </a:r>
            <a:r>
              <a:rPr lang="en-GB" sz="1600" dirty="0" err="1"/>
              <a:t>intrare</a:t>
            </a:r>
            <a:r>
              <a:rPr lang="en-GB" sz="1600" dirty="0"/>
              <a:t> </a:t>
            </a:r>
            <a:r>
              <a:rPr lang="en-GB" sz="1600" dirty="0" err="1"/>
              <a:t>valide</a:t>
            </a:r>
            <a:r>
              <a:rPr lang="en-GB" sz="1600" dirty="0"/>
              <a:t> </a:t>
            </a:r>
            <a:r>
              <a:rPr lang="en-GB" sz="1600" dirty="0" err="1"/>
              <a:t>si</a:t>
            </a:r>
            <a:r>
              <a:rPr lang="en-GB" sz="1600" dirty="0"/>
              <a:t> </a:t>
            </a:r>
            <a:r>
              <a:rPr lang="en-GB" sz="1600" dirty="0" err="1"/>
              <a:t>asteptate</a:t>
            </a:r>
            <a:endParaRPr lang="en-GB" sz="1600" dirty="0"/>
          </a:p>
          <a:p>
            <a:pPr algn="just"/>
            <a:r>
              <a:rPr lang="en-GB" sz="1600" dirty="0" err="1"/>
              <a:t>Exemplu</a:t>
            </a:r>
            <a:r>
              <a:rPr lang="en-GB" sz="1600" dirty="0"/>
              <a:t>: </a:t>
            </a:r>
            <a:r>
              <a:rPr lang="en-GB" sz="1600" dirty="0" err="1"/>
              <a:t>Atunci</a:t>
            </a:r>
            <a:r>
              <a:rPr lang="en-GB" sz="1600" dirty="0"/>
              <a:t> cand un </a:t>
            </a:r>
            <a:r>
              <a:rPr lang="en-GB" sz="1600" dirty="0" err="1"/>
              <a:t>utilizator</a:t>
            </a:r>
            <a:r>
              <a:rPr lang="en-GB" sz="1600" dirty="0"/>
              <a:t> al </a:t>
            </a:r>
            <a:r>
              <a:rPr lang="en-GB" sz="1600" dirty="0" err="1"/>
              <a:t>unui</a:t>
            </a:r>
            <a:r>
              <a:rPr lang="en-GB" sz="1600" dirty="0"/>
              <a:t> site web de e-commerce, </a:t>
            </a:r>
            <a:r>
              <a:rPr lang="en-GB" sz="1600" dirty="0" err="1"/>
              <a:t>doreste</a:t>
            </a:r>
            <a:r>
              <a:rPr lang="en-GB" sz="1600" dirty="0"/>
              <a:t> </a:t>
            </a:r>
            <a:r>
              <a:rPr lang="en-GB" sz="1600" dirty="0" err="1"/>
              <a:t>sa</a:t>
            </a:r>
            <a:r>
              <a:rPr lang="en-GB" sz="1600" dirty="0"/>
              <a:t> </a:t>
            </a:r>
            <a:r>
              <a:rPr lang="en-GB" sz="1600" dirty="0" err="1"/>
              <a:t>comande</a:t>
            </a:r>
            <a:r>
              <a:rPr lang="en-GB" sz="1600" dirty="0"/>
              <a:t> diverse </a:t>
            </a:r>
            <a:r>
              <a:rPr lang="en-GB" sz="1600" dirty="0" err="1"/>
              <a:t>produse</a:t>
            </a:r>
            <a:r>
              <a:rPr lang="en-GB" sz="1600" dirty="0"/>
              <a:t>, </a:t>
            </a:r>
            <a:r>
              <a:rPr lang="en-GB" sz="1600" dirty="0" err="1"/>
              <a:t>acesta</a:t>
            </a:r>
            <a:r>
              <a:rPr lang="en-GB" sz="1600" dirty="0"/>
              <a:t> introduce date </a:t>
            </a:r>
            <a:r>
              <a:rPr lang="en-GB" sz="1600" dirty="0" err="1"/>
              <a:t>corecte</a:t>
            </a:r>
            <a:r>
              <a:rPr lang="en-GB" sz="1600" dirty="0"/>
              <a:t> cum </a:t>
            </a:r>
            <a:r>
              <a:rPr lang="en-GB" sz="1600" dirty="0" err="1"/>
              <a:t>ar</a:t>
            </a:r>
            <a:r>
              <a:rPr lang="en-GB" sz="1600" dirty="0"/>
              <a:t> fi o </a:t>
            </a:r>
            <a:r>
              <a:rPr lang="en-GB" sz="1600" dirty="0" err="1"/>
              <a:t>adresa</a:t>
            </a:r>
            <a:r>
              <a:rPr lang="en-GB" sz="1600" dirty="0"/>
              <a:t> de email, o </a:t>
            </a:r>
            <a:r>
              <a:rPr lang="en-GB" sz="1600" dirty="0" err="1"/>
              <a:t>parola</a:t>
            </a:r>
            <a:r>
              <a:rPr lang="en-GB" sz="1600" dirty="0"/>
              <a:t>, </a:t>
            </a:r>
            <a:r>
              <a:rPr lang="en-GB" sz="1600" dirty="0" err="1"/>
              <a:t>adresa</a:t>
            </a:r>
            <a:r>
              <a:rPr lang="en-GB" sz="1600" dirty="0"/>
              <a:t> de </a:t>
            </a:r>
            <a:r>
              <a:rPr lang="en-GB" sz="1600" dirty="0" err="1"/>
              <a:t>livrare</a:t>
            </a:r>
            <a:r>
              <a:rPr lang="en-GB" sz="1600" dirty="0"/>
              <a:t> </a:t>
            </a:r>
            <a:r>
              <a:rPr lang="en-GB" sz="1600" dirty="0" err="1"/>
              <a:t>si</a:t>
            </a:r>
            <a:r>
              <a:rPr lang="en-GB" sz="1600" dirty="0"/>
              <a:t> se </a:t>
            </a:r>
            <a:r>
              <a:rPr lang="en-GB" sz="1600" dirty="0" err="1"/>
              <a:t>verifica</a:t>
            </a:r>
            <a:r>
              <a:rPr lang="en-GB" sz="1600" dirty="0"/>
              <a:t> </a:t>
            </a:r>
            <a:r>
              <a:rPr lang="en-GB" sz="1600" dirty="0" err="1"/>
              <a:t>daca</a:t>
            </a:r>
            <a:r>
              <a:rPr lang="en-GB" sz="1600" dirty="0"/>
              <a:t> </a:t>
            </a:r>
            <a:r>
              <a:rPr lang="en-GB" sz="1600" dirty="0" err="1"/>
              <a:t>sistemul</a:t>
            </a:r>
            <a:r>
              <a:rPr lang="en-GB" sz="1600" dirty="0"/>
              <a:t> </a:t>
            </a:r>
            <a:r>
              <a:rPr lang="en-GB" sz="1600" dirty="0" err="1"/>
              <a:t>permite</a:t>
            </a:r>
            <a:r>
              <a:rPr lang="en-GB" sz="1600" dirty="0"/>
              <a:t> </a:t>
            </a:r>
            <a:r>
              <a:rPr lang="en-GB" sz="1600" dirty="0" err="1"/>
              <a:t>plasarea</a:t>
            </a:r>
            <a:r>
              <a:rPr lang="en-GB" sz="1600" dirty="0"/>
              <a:t> </a:t>
            </a:r>
            <a:r>
              <a:rPr lang="en-GB" sz="1600" dirty="0" err="1"/>
              <a:t>comenzii</a:t>
            </a:r>
            <a:r>
              <a:rPr lang="en-GB" sz="1600" dirty="0"/>
              <a:t>.</a:t>
            </a:r>
          </a:p>
          <a:p>
            <a:pPr marL="0" indent="0" algn="just">
              <a:buNone/>
            </a:pPr>
            <a:r>
              <a:rPr lang="en-GB" sz="1600" b="1" dirty="0"/>
              <a:t>Negative testing </a:t>
            </a:r>
            <a:r>
              <a:rPr lang="en-GB" sz="1600" b="1" dirty="0" err="1"/>
              <a:t>sau</a:t>
            </a:r>
            <a:r>
              <a:rPr lang="en-GB" sz="1600" b="1" dirty="0"/>
              <a:t> </a:t>
            </a:r>
            <a:r>
              <a:rPr lang="en-GB" sz="1600" b="1" dirty="0" err="1"/>
              <a:t>testarea</a:t>
            </a:r>
            <a:r>
              <a:rPr lang="en-GB" sz="1600" b="1" dirty="0"/>
              <a:t> </a:t>
            </a:r>
            <a:r>
              <a:rPr lang="en-GB" sz="1600" b="1" dirty="0" err="1"/>
              <a:t>negativa</a:t>
            </a:r>
            <a:r>
              <a:rPr lang="en-GB" sz="1600" b="1" dirty="0"/>
              <a:t>:</a:t>
            </a:r>
          </a:p>
          <a:p>
            <a:pPr algn="just"/>
            <a:r>
              <a:rPr lang="en-GB" sz="1600" dirty="0"/>
              <a:t>Scop: </a:t>
            </a:r>
            <a:r>
              <a:rPr lang="en-GB" sz="1600" dirty="0" err="1"/>
              <a:t>Testarea</a:t>
            </a:r>
            <a:r>
              <a:rPr lang="en-GB" sz="1600" dirty="0"/>
              <a:t> </a:t>
            </a:r>
            <a:r>
              <a:rPr lang="en-GB" sz="1600" dirty="0" err="1"/>
              <a:t>negativa</a:t>
            </a:r>
            <a:r>
              <a:rPr lang="en-GB" sz="1600" dirty="0"/>
              <a:t> </a:t>
            </a:r>
            <a:r>
              <a:rPr lang="en-GB" sz="1600" dirty="0" err="1"/>
              <a:t>este</a:t>
            </a:r>
            <a:r>
              <a:rPr lang="en-GB" sz="1600" dirty="0"/>
              <a:t> un tip de </a:t>
            </a:r>
            <a:r>
              <a:rPr lang="en-GB" sz="1600" dirty="0" err="1"/>
              <a:t>testare</a:t>
            </a:r>
            <a:r>
              <a:rPr lang="en-GB" sz="1600" dirty="0"/>
              <a:t> in care se </a:t>
            </a:r>
            <a:r>
              <a:rPr lang="en-GB" sz="1600" dirty="0" err="1"/>
              <a:t>evalueaza</a:t>
            </a:r>
            <a:r>
              <a:rPr lang="en-GB" sz="1600" dirty="0"/>
              <a:t> </a:t>
            </a:r>
            <a:r>
              <a:rPr lang="en-GB" sz="1600" dirty="0" err="1"/>
              <a:t>comportamentul</a:t>
            </a:r>
            <a:r>
              <a:rPr lang="en-GB" sz="1600" dirty="0"/>
              <a:t> </a:t>
            </a:r>
            <a:r>
              <a:rPr lang="en-GB" sz="1600" dirty="0" err="1"/>
              <a:t>sistemului</a:t>
            </a:r>
            <a:r>
              <a:rPr lang="en-GB" sz="1600" dirty="0"/>
              <a:t> in </a:t>
            </a:r>
            <a:r>
              <a:rPr lang="en-GB" sz="1600" dirty="0" err="1"/>
              <a:t>cazul</a:t>
            </a:r>
            <a:r>
              <a:rPr lang="en-GB" sz="1600" dirty="0"/>
              <a:t> in care </a:t>
            </a:r>
            <a:r>
              <a:rPr lang="en-GB" sz="1600" dirty="0" err="1"/>
              <a:t>primeste</a:t>
            </a:r>
            <a:r>
              <a:rPr lang="en-GB" sz="1600" dirty="0"/>
              <a:t> de la </a:t>
            </a:r>
            <a:r>
              <a:rPr lang="en-GB" sz="1600" dirty="0" err="1"/>
              <a:t>utilizator</a:t>
            </a:r>
            <a:r>
              <a:rPr lang="en-GB" sz="1600" dirty="0"/>
              <a:t> date de </a:t>
            </a:r>
            <a:r>
              <a:rPr lang="en-GB" sz="1600" dirty="0" err="1"/>
              <a:t>intrare</a:t>
            </a:r>
            <a:r>
              <a:rPr lang="en-GB" sz="1600" dirty="0"/>
              <a:t> </a:t>
            </a:r>
            <a:r>
              <a:rPr lang="en-GB" sz="1600" dirty="0" err="1"/>
              <a:t>nepermise</a:t>
            </a:r>
            <a:r>
              <a:rPr lang="en-GB" sz="1600" dirty="0"/>
              <a:t> </a:t>
            </a:r>
            <a:r>
              <a:rPr lang="en-GB" sz="1600" dirty="0" err="1"/>
              <a:t>sau</a:t>
            </a:r>
            <a:r>
              <a:rPr lang="en-GB" sz="1600" dirty="0"/>
              <a:t> </a:t>
            </a:r>
            <a:r>
              <a:rPr lang="en-GB" sz="1600" dirty="0" err="1"/>
              <a:t>eronate</a:t>
            </a:r>
            <a:r>
              <a:rPr lang="en-GB" sz="1600" dirty="0"/>
              <a:t>.</a:t>
            </a:r>
          </a:p>
          <a:p>
            <a:pPr algn="just"/>
            <a:r>
              <a:rPr lang="en-GB" sz="1600" dirty="0" err="1"/>
              <a:t>Exemplu</a:t>
            </a:r>
            <a:r>
              <a:rPr lang="en-GB" sz="1600" dirty="0"/>
              <a:t>:  </a:t>
            </a:r>
            <a:r>
              <a:rPr lang="en-GB" sz="1600" dirty="0" err="1"/>
              <a:t>Continuand</a:t>
            </a:r>
            <a:r>
              <a:rPr lang="en-GB" sz="1600" dirty="0"/>
              <a:t> </a:t>
            </a:r>
            <a:r>
              <a:rPr lang="en-GB" sz="1600" dirty="0" err="1"/>
              <a:t>exemplul</a:t>
            </a:r>
            <a:r>
              <a:rPr lang="en-GB" sz="1600" dirty="0"/>
              <a:t> de </a:t>
            </a:r>
            <a:r>
              <a:rPr lang="en-GB" sz="1600" dirty="0" err="1"/>
              <a:t>mai</a:t>
            </a:r>
            <a:r>
              <a:rPr lang="en-GB" sz="1600" dirty="0"/>
              <a:t> sus, un test </a:t>
            </a:r>
            <a:r>
              <a:rPr lang="en-GB" sz="1600" dirty="0" err="1"/>
              <a:t>negativ</a:t>
            </a:r>
            <a:r>
              <a:rPr lang="en-GB" sz="1600" dirty="0"/>
              <a:t> </a:t>
            </a:r>
            <a:r>
              <a:rPr lang="en-GB" sz="1600" dirty="0" err="1"/>
              <a:t>ar</a:t>
            </a:r>
            <a:r>
              <a:rPr lang="en-GB" sz="1600" dirty="0"/>
              <a:t> </a:t>
            </a:r>
            <a:r>
              <a:rPr lang="en-GB" sz="1600" dirty="0" err="1"/>
              <a:t>implica</a:t>
            </a:r>
            <a:r>
              <a:rPr lang="en-GB" sz="1600" dirty="0"/>
              <a:t> </a:t>
            </a:r>
            <a:r>
              <a:rPr lang="en-GB" sz="1600" dirty="0" err="1"/>
              <a:t>introducerea</a:t>
            </a:r>
            <a:r>
              <a:rPr lang="en-GB" sz="1600" dirty="0"/>
              <a:t> </a:t>
            </a:r>
            <a:r>
              <a:rPr lang="en-GB" sz="1600" dirty="0" err="1"/>
              <a:t>unei</a:t>
            </a:r>
            <a:r>
              <a:rPr lang="en-GB" sz="1600" dirty="0"/>
              <a:t> parole </a:t>
            </a:r>
            <a:r>
              <a:rPr lang="en-GB" sz="1600" dirty="0" err="1"/>
              <a:t>gresite</a:t>
            </a:r>
            <a:r>
              <a:rPr lang="en-GB" sz="1600" dirty="0"/>
              <a:t> </a:t>
            </a:r>
            <a:r>
              <a:rPr lang="en-GB" sz="1600" dirty="0" err="1"/>
              <a:t>sau</a:t>
            </a:r>
            <a:r>
              <a:rPr lang="en-GB" sz="1600" dirty="0"/>
              <a:t> a </a:t>
            </a:r>
            <a:r>
              <a:rPr lang="en-GB" sz="1600" dirty="0" err="1"/>
              <a:t>unei</a:t>
            </a:r>
            <a:r>
              <a:rPr lang="en-GB" sz="1600" dirty="0"/>
              <a:t> </a:t>
            </a:r>
            <a:r>
              <a:rPr lang="en-GB" sz="1600" dirty="0" err="1"/>
              <a:t>adrese</a:t>
            </a:r>
            <a:r>
              <a:rPr lang="en-GB" sz="1600" dirty="0"/>
              <a:t> de email </a:t>
            </a:r>
            <a:r>
              <a:rPr lang="en-GB" sz="1600" dirty="0" err="1"/>
              <a:t>nevalide</a:t>
            </a:r>
            <a:r>
              <a:rPr lang="en-GB" sz="1600" dirty="0"/>
              <a:t> </a:t>
            </a:r>
            <a:r>
              <a:rPr lang="en-GB" sz="1600" dirty="0" err="1"/>
              <a:t>si</a:t>
            </a:r>
            <a:r>
              <a:rPr lang="en-GB" sz="1600" dirty="0"/>
              <a:t> </a:t>
            </a:r>
            <a:r>
              <a:rPr lang="en-GB" sz="1600" dirty="0" err="1"/>
              <a:t>observarea</a:t>
            </a:r>
            <a:r>
              <a:rPr lang="en-GB" sz="1600" dirty="0"/>
              <a:t> </a:t>
            </a:r>
            <a:r>
              <a:rPr lang="en-GB" sz="1600" dirty="0" err="1"/>
              <a:t>modului</a:t>
            </a:r>
            <a:r>
              <a:rPr lang="en-GB" sz="1600" dirty="0"/>
              <a:t> in care </a:t>
            </a:r>
            <a:r>
              <a:rPr lang="en-GB" sz="1600" dirty="0" err="1"/>
              <a:t>sistemul</a:t>
            </a:r>
            <a:r>
              <a:rPr lang="en-GB" sz="1600" dirty="0"/>
              <a:t> </a:t>
            </a:r>
            <a:r>
              <a:rPr lang="en-GB" sz="1600" dirty="0" err="1"/>
              <a:t>gestioneaza</a:t>
            </a:r>
            <a:r>
              <a:rPr lang="en-GB" sz="1600" dirty="0"/>
              <a:t> </a:t>
            </a:r>
            <a:r>
              <a:rPr lang="en-GB" sz="1600" dirty="0" err="1"/>
              <a:t>aceste</a:t>
            </a:r>
            <a:r>
              <a:rPr lang="en-GB" sz="1600" dirty="0"/>
              <a:t> </a:t>
            </a:r>
            <a:r>
              <a:rPr lang="en-GB" sz="1600" dirty="0" err="1"/>
              <a:t>situatii</a:t>
            </a:r>
            <a:r>
              <a:rPr lang="en-GB" sz="1600" dirty="0"/>
              <a:t>. Daca </a:t>
            </a:r>
            <a:r>
              <a:rPr lang="en-GB" sz="1600" dirty="0" err="1"/>
              <a:t>sistemul</a:t>
            </a:r>
            <a:r>
              <a:rPr lang="en-GB" sz="1600" dirty="0"/>
              <a:t> </a:t>
            </a:r>
            <a:r>
              <a:rPr lang="en-GB" sz="1600" dirty="0" err="1"/>
              <a:t>afiseaza</a:t>
            </a:r>
            <a:r>
              <a:rPr lang="en-GB" sz="1600" dirty="0"/>
              <a:t> un </a:t>
            </a:r>
            <a:r>
              <a:rPr lang="en-GB" sz="1600" dirty="0" err="1"/>
              <a:t>mesaj</a:t>
            </a:r>
            <a:r>
              <a:rPr lang="en-GB" sz="1600" dirty="0"/>
              <a:t> de </a:t>
            </a:r>
            <a:r>
              <a:rPr lang="en-GB" sz="1600" dirty="0" err="1"/>
              <a:t>eroare</a:t>
            </a:r>
            <a:r>
              <a:rPr lang="en-GB" sz="1600" dirty="0"/>
              <a:t> </a:t>
            </a:r>
            <a:r>
              <a:rPr lang="en-GB" sz="1600" dirty="0" err="1"/>
              <a:t>corespunzator</a:t>
            </a:r>
            <a:r>
              <a:rPr lang="en-GB" sz="1600" dirty="0"/>
              <a:t> </a:t>
            </a:r>
            <a:r>
              <a:rPr lang="en-GB" sz="1600" dirty="0" err="1"/>
              <a:t>sau</a:t>
            </a:r>
            <a:r>
              <a:rPr lang="en-GB" sz="1600" dirty="0"/>
              <a:t> </a:t>
            </a:r>
            <a:r>
              <a:rPr lang="en-GB" sz="1600" dirty="0" err="1"/>
              <a:t>previne</a:t>
            </a:r>
            <a:r>
              <a:rPr lang="en-GB" sz="1600" dirty="0"/>
              <a:t> </a:t>
            </a:r>
            <a:r>
              <a:rPr lang="en-GB" sz="1600" dirty="0" err="1"/>
              <a:t>inregistrarea</a:t>
            </a:r>
            <a:r>
              <a:rPr lang="en-GB" sz="1600" dirty="0"/>
              <a:t> </a:t>
            </a:r>
            <a:r>
              <a:rPr lang="en-GB" sz="1600" dirty="0" err="1"/>
              <a:t>comenzii</a:t>
            </a:r>
            <a:r>
              <a:rPr lang="en-GB" sz="1600" dirty="0"/>
              <a:t>, </a:t>
            </a:r>
            <a:r>
              <a:rPr lang="en-GB" sz="1600" dirty="0" err="1"/>
              <a:t>atunci</a:t>
            </a:r>
            <a:r>
              <a:rPr lang="en-GB" sz="1600" dirty="0"/>
              <a:t> </a:t>
            </a:r>
            <a:r>
              <a:rPr lang="en-GB" sz="1600" dirty="0" err="1"/>
              <a:t>testul</a:t>
            </a:r>
            <a:r>
              <a:rPr lang="en-GB" sz="1600" dirty="0"/>
              <a:t> </a:t>
            </a:r>
            <a:r>
              <a:rPr lang="en-GB" sz="1600" dirty="0" err="1"/>
              <a:t>negativ</a:t>
            </a:r>
            <a:r>
              <a:rPr lang="en-GB" sz="1600" dirty="0"/>
              <a:t> </a:t>
            </a:r>
            <a:r>
              <a:rPr lang="en-GB" sz="1600" dirty="0" err="1"/>
              <a:t>este</a:t>
            </a:r>
            <a:r>
              <a:rPr lang="en-GB" sz="1600" dirty="0"/>
              <a:t> </a:t>
            </a:r>
            <a:r>
              <a:rPr lang="en-GB" sz="1600" dirty="0" err="1"/>
              <a:t>reusit</a:t>
            </a:r>
            <a:r>
              <a:rPr lang="en-GB" sz="1600" dirty="0"/>
              <a:t>.</a:t>
            </a:r>
          </a:p>
          <a:p>
            <a:pPr algn="just"/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4029312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E898EF-75A9-39D6-A2E1-BA03FEAC6A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9942" y="-11618"/>
            <a:ext cx="10413858" cy="6040438"/>
          </a:xfrm>
        </p:spPr>
        <p:txBody>
          <a:bodyPr/>
          <a:lstStyle/>
          <a:p>
            <a:pPr marL="0" indent="0" algn="ctr">
              <a:buNone/>
            </a:pPr>
            <a:r>
              <a:rPr lang="en-GB" b="1" dirty="0" err="1"/>
              <a:t>Nivelurile</a:t>
            </a:r>
            <a:r>
              <a:rPr lang="en-GB" b="1" dirty="0"/>
              <a:t> de </a:t>
            </a:r>
            <a:r>
              <a:rPr lang="en-GB" b="1" dirty="0" err="1"/>
              <a:t>testare</a:t>
            </a:r>
            <a:r>
              <a:rPr lang="en-GB" b="1" dirty="0"/>
              <a:t> software</a:t>
            </a:r>
          </a:p>
          <a:p>
            <a:pPr marL="0" indent="0">
              <a:buNone/>
            </a:pPr>
            <a:endParaRPr lang="en-GB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D197114-6B49-4BA7-8273-F173DAE55FB2}"/>
              </a:ext>
            </a:extLst>
          </p:cNvPr>
          <p:cNvSpPr/>
          <p:nvPr/>
        </p:nvSpPr>
        <p:spPr>
          <a:xfrm>
            <a:off x="493179" y="952264"/>
            <a:ext cx="1223237" cy="8152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Testarea</a:t>
            </a:r>
            <a:r>
              <a:rPr lang="en-GB" dirty="0"/>
              <a:t> </a:t>
            </a:r>
          </a:p>
          <a:p>
            <a:pPr algn="ctr"/>
            <a:r>
              <a:rPr lang="en-GB" dirty="0" err="1"/>
              <a:t>Unitara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FFAD4E-723D-B3EA-D2FE-8BEC0F15E1CC}"/>
              </a:ext>
            </a:extLst>
          </p:cNvPr>
          <p:cNvSpPr/>
          <p:nvPr/>
        </p:nvSpPr>
        <p:spPr>
          <a:xfrm>
            <a:off x="3340121" y="952264"/>
            <a:ext cx="1403320" cy="8152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Testarea</a:t>
            </a:r>
            <a:r>
              <a:rPr lang="en-GB" dirty="0"/>
              <a:t> de</a:t>
            </a:r>
          </a:p>
          <a:p>
            <a:pPr algn="ctr"/>
            <a:r>
              <a:rPr lang="en-GB" dirty="0" err="1"/>
              <a:t>Integrare</a:t>
            </a:r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53365B-3BF8-8738-2D0E-29D11311E432}"/>
              </a:ext>
            </a:extLst>
          </p:cNvPr>
          <p:cNvSpPr/>
          <p:nvPr/>
        </p:nvSpPr>
        <p:spPr>
          <a:xfrm>
            <a:off x="6066138" y="952263"/>
            <a:ext cx="1615248" cy="77436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Testarea</a:t>
            </a:r>
            <a:r>
              <a:rPr lang="en-GB" dirty="0"/>
              <a:t> de </a:t>
            </a:r>
          </a:p>
          <a:p>
            <a:pPr algn="ctr"/>
            <a:r>
              <a:rPr lang="en-GB" dirty="0" err="1"/>
              <a:t>Sistem</a:t>
            </a: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0159E3A-572F-7B18-9CD2-384A5C0D3DF8}"/>
              </a:ext>
            </a:extLst>
          </p:cNvPr>
          <p:cNvSpPr/>
          <p:nvPr/>
        </p:nvSpPr>
        <p:spPr>
          <a:xfrm>
            <a:off x="8806436" y="952263"/>
            <a:ext cx="1615248" cy="77436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Testarea</a:t>
            </a:r>
            <a:r>
              <a:rPr lang="en-GB" dirty="0"/>
              <a:t> de</a:t>
            </a:r>
          </a:p>
          <a:p>
            <a:pPr algn="ctr"/>
            <a:r>
              <a:rPr lang="en-GB" dirty="0" err="1"/>
              <a:t>Acceptanta</a:t>
            </a:r>
            <a:endParaRPr lang="en-GB" dirty="0"/>
          </a:p>
        </p:txBody>
      </p:sp>
      <p:pic>
        <p:nvPicPr>
          <p:cNvPr id="11" name="Graphic 10" descr="Chevron arrows with solid fill">
            <a:extLst>
              <a:ext uri="{FF2B5EF4-FFF2-40B4-BE49-F238E27FC236}">
                <a16:creationId xmlns:a16="http://schemas.microsoft.com/office/drawing/2014/main" id="{B92EAFC9-19BA-03D2-0FDA-137D7CF98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31882" y="993993"/>
            <a:ext cx="731775" cy="731775"/>
          </a:xfrm>
          <a:prstGeom prst="rect">
            <a:avLst/>
          </a:prstGeom>
        </p:spPr>
      </p:pic>
      <p:pic>
        <p:nvPicPr>
          <p:cNvPr id="13" name="Graphic 12" descr="Chevron arrows with solid fill">
            <a:extLst>
              <a:ext uri="{FF2B5EF4-FFF2-40B4-BE49-F238E27FC236}">
                <a16:creationId xmlns:a16="http://schemas.microsoft.com/office/drawing/2014/main" id="{367AAB87-19CF-2598-6A15-900E52B48C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17390" y="979832"/>
            <a:ext cx="731775" cy="731775"/>
          </a:xfrm>
          <a:prstGeom prst="rect">
            <a:avLst/>
          </a:prstGeom>
        </p:spPr>
      </p:pic>
      <p:pic>
        <p:nvPicPr>
          <p:cNvPr id="14" name="Graphic 13" descr="Chevron arrows with solid fill">
            <a:extLst>
              <a:ext uri="{FF2B5EF4-FFF2-40B4-BE49-F238E27FC236}">
                <a16:creationId xmlns:a16="http://schemas.microsoft.com/office/drawing/2014/main" id="{758A6B20-23D4-02DF-86B9-129EDEB105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27702" y="979832"/>
            <a:ext cx="731775" cy="731775"/>
          </a:xfrm>
          <a:prstGeom prst="rect">
            <a:avLst/>
          </a:prstGeom>
        </p:spPr>
      </p:pic>
      <p:pic>
        <p:nvPicPr>
          <p:cNvPr id="18" name="Picture 17" descr="Teacher pointing at laptop screen to young students">
            <a:extLst>
              <a:ext uri="{FF2B5EF4-FFF2-40B4-BE49-F238E27FC236}">
                <a16:creationId xmlns:a16="http://schemas.microsoft.com/office/drawing/2014/main" id="{5058339F-8601-4687-9EFD-F26E84FAD3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205" y="2283468"/>
            <a:ext cx="1448980" cy="98977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862C7FC-898F-1AF4-E8F9-DF79BEC0E41E}"/>
              </a:ext>
            </a:extLst>
          </p:cNvPr>
          <p:cNvSpPr txBox="1"/>
          <p:nvPr/>
        </p:nvSpPr>
        <p:spPr>
          <a:xfrm>
            <a:off x="107276" y="3244334"/>
            <a:ext cx="2298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Echipa</a:t>
            </a:r>
            <a:r>
              <a:rPr lang="en-GB" dirty="0"/>
              <a:t> </a:t>
            </a:r>
            <a:r>
              <a:rPr lang="en-GB" dirty="0" err="1"/>
              <a:t>dezvoltatorilor</a:t>
            </a:r>
            <a:endParaRPr lang="en-GB" dirty="0"/>
          </a:p>
        </p:txBody>
      </p:sp>
      <p:pic>
        <p:nvPicPr>
          <p:cNvPr id="23" name="Graphic 22" descr="Arrow: Clockwise curve with solid fill">
            <a:extLst>
              <a:ext uri="{FF2B5EF4-FFF2-40B4-BE49-F238E27FC236}">
                <a16:creationId xmlns:a16="http://schemas.microsoft.com/office/drawing/2014/main" id="{C3F37B4E-EB03-7AAA-16A3-7B8B72FD35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7782" y="1737211"/>
            <a:ext cx="635142" cy="635142"/>
          </a:xfrm>
          <a:prstGeom prst="rect">
            <a:avLst/>
          </a:prstGeom>
        </p:spPr>
      </p:pic>
      <p:pic>
        <p:nvPicPr>
          <p:cNvPr id="25" name="Picture 24" descr="Two colleagues planning on board with sticky notes">
            <a:extLst>
              <a:ext uri="{FF2B5EF4-FFF2-40B4-BE49-F238E27FC236}">
                <a16:creationId xmlns:a16="http://schemas.microsoft.com/office/drawing/2014/main" id="{D83AC83E-7C5C-EE07-1C24-E989BECAC1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06068" y="2128970"/>
            <a:ext cx="1615248" cy="107735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15EC127-9437-DA28-1671-F563DD360DE9}"/>
              </a:ext>
            </a:extLst>
          </p:cNvPr>
          <p:cNvSpPr txBox="1"/>
          <p:nvPr/>
        </p:nvSpPr>
        <p:spPr>
          <a:xfrm>
            <a:off x="4556674" y="3165011"/>
            <a:ext cx="2246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Echipa</a:t>
            </a:r>
            <a:r>
              <a:rPr lang="en-GB" dirty="0"/>
              <a:t> </a:t>
            </a:r>
            <a:r>
              <a:rPr lang="en-GB" dirty="0" err="1"/>
              <a:t>testerilor</a:t>
            </a:r>
            <a:endParaRPr lang="en-GB" dirty="0"/>
          </a:p>
        </p:txBody>
      </p:sp>
      <p:pic>
        <p:nvPicPr>
          <p:cNvPr id="27" name="Graphic 26" descr="Arrow: Clockwise curve with solid fill">
            <a:extLst>
              <a:ext uri="{FF2B5EF4-FFF2-40B4-BE49-F238E27FC236}">
                <a16:creationId xmlns:a16="http://schemas.microsoft.com/office/drawing/2014/main" id="{F3437801-C57F-5D29-83EA-BD1B60DBA7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82769" y="1767499"/>
            <a:ext cx="635142" cy="635142"/>
          </a:xfrm>
          <a:prstGeom prst="rect">
            <a:avLst/>
          </a:prstGeom>
        </p:spPr>
      </p:pic>
      <p:pic>
        <p:nvPicPr>
          <p:cNvPr id="30" name="Graphic 29" descr="Arrow: Counter-clockwise curve with solid fill">
            <a:extLst>
              <a:ext uri="{FF2B5EF4-FFF2-40B4-BE49-F238E27FC236}">
                <a16:creationId xmlns:a16="http://schemas.microsoft.com/office/drawing/2014/main" id="{5A5ADEA9-DB20-DA88-56CA-FD5CEBA0B7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2177061">
            <a:off x="6139170" y="1739324"/>
            <a:ext cx="671796" cy="671796"/>
          </a:xfrm>
          <a:prstGeom prst="rect">
            <a:avLst/>
          </a:prstGeom>
        </p:spPr>
      </p:pic>
      <p:pic>
        <p:nvPicPr>
          <p:cNvPr id="32" name="Picture 31" descr="Working with tablet computers in a classroom">
            <a:extLst>
              <a:ext uri="{FF2B5EF4-FFF2-40B4-BE49-F238E27FC236}">
                <a16:creationId xmlns:a16="http://schemas.microsoft.com/office/drawing/2014/main" id="{A52FE250-6839-D222-4C91-007FFD22314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59477" y="2312588"/>
            <a:ext cx="1676338" cy="109047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38ADE6F3-AFE0-DCF2-C6C6-75C47CEF2593}"/>
              </a:ext>
            </a:extLst>
          </p:cNvPr>
          <p:cNvSpPr txBox="1"/>
          <p:nvPr/>
        </p:nvSpPr>
        <p:spPr>
          <a:xfrm flipH="1">
            <a:off x="8656299" y="3374215"/>
            <a:ext cx="1915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Utilizatorii</a:t>
            </a:r>
            <a:r>
              <a:rPr lang="en-GB" dirty="0"/>
              <a:t> </a:t>
            </a:r>
            <a:r>
              <a:rPr lang="en-GB" dirty="0" err="1"/>
              <a:t>finali</a:t>
            </a:r>
            <a:endParaRPr lang="en-GB" dirty="0"/>
          </a:p>
        </p:txBody>
      </p:sp>
      <p:pic>
        <p:nvPicPr>
          <p:cNvPr id="36" name="Graphic 35" descr="Arrow: Counter-clockwise curve with solid fill">
            <a:extLst>
              <a:ext uri="{FF2B5EF4-FFF2-40B4-BE49-F238E27FC236}">
                <a16:creationId xmlns:a16="http://schemas.microsoft.com/office/drawing/2014/main" id="{F1364D54-63DC-35E0-2229-83DFE08740E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405496">
            <a:off x="9299112" y="1714298"/>
            <a:ext cx="629898" cy="629898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10D3A7C4-E8F5-FB5F-CD9E-9C01FFF5873D}"/>
              </a:ext>
            </a:extLst>
          </p:cNvPr>
          <p:cNvSpPr txBox="1"/>
          <p:nvPr/>
        </p:nvSpPr>
        <p:spPr>
          <a:xfrm>
            <a:off x="107276" y="3800152"/>
            <a:ext cx="11887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b="1" dirty="0" err="1"/>
              <a:t>Testarea</a:t>
            </a:r>
            <a:r>
              <a:rPr lang="en-GB" sz="1600" b="1" dirty="0"/>
              <a:t> </a:t>
            </a:r>
            <a:r>
              <a:rPr lang="en-GB" sz="1600" b="1" dirty="0" err="1"/>
              <a:t>unitara</a:t>
            </a:r>
            <a:r>
              <a:rPr lang="en-GB" sz="1600" b="1" dirty="0"/>
              <a:t>: </a:t>
            </a:r>
            <a:r>
              <a:rPr lang="it-IT" sz="1600" dirty="0"/>
              <a:t>Se concentreaza pe testarea unor parti ale software-ului, cum ar fi functii, metode sau secvente de cod;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/>
              <a:t>Testarea de integrare: </a:t>
            </a:r>
            <a:r>
              <a:rPr lang="it-IT" sz="1600" dirty="0"/>
              <a:t>Se concentreaza pe testarea modului in care componente mai mari ale software-ului interactioneaza intre ele.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/>
              <a:t>Testarea de sistem: </a:t>
            </a:r>
            <a:r>
              <a:rPr lang="it-IT" sz="1600" dirty="0"/>
              <a:t>Scopul acesteia este de a asigura ca sistemul indeplineste cerintele functionale si non-functionale. Testele sunt efectuate pe intregul sistem si se verifica performanta, compatibilitatea, siguranta si altele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/>
              <a:t>Testarea de acceptanta: </a:t>
            </a:r>
            <a:r>
              <a:rPr lang="it-IT" sz="1600" dirty="0"/>
              <a:t>Scopul este de a verifica daca software-ul indeplineste cerintele si asteptarile utilizatorilor.</a:t>
            </a:r>
          </a:p>
          <a:p>
            <a:r>
              <a:rPr lang="it-IT" sz="1600" dirty="0"/>
              <a:t>      Utilizatorii pot identifica probleme, sugera imbunatatiri si decide daca produsul este pregatit pentru implementare.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1831506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8904A-C5AC-C956-6088-D478B783D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080" y="34707"/>
            <a:ext cx="10603720" cy="419939"/>
          </a:xfrm>
        </p:spPr>
        <p:txBody>
          <a:bodyPr>
            <a:normAutofit fontScale="90000"/>
          </a:bodyPr>
          <a:lstStyle/>
          <a:p>
            <a:pPr algn="ctr"/>
            <a:r>
              <a:rPr lang="en-GB" sz="2800" dirty="0">
                <a:solidFill>
                  <a:srgbClr val="92D050"/>
                </a:solidFill>
              </a:rPr>
              <a:t>PARTEA II – </a:t>
            </a:r>
            <a:r>
              <a:rPr lang="en-GB" sz="2800" dirty="0" err="1">
                <a:solidFill>
                  <a:srgbClr val="92D050"/>
                </a:solidFill>
              </a:rPr>
              <a:t>Aspecte</a:t>
            </a:r>
            <a:r>
              <a:rPr lang="en-GB" sz="2800" dirty="0">
                <a:solidFill>
                  <a:srgbClr val="92D050"/>
                </a:solidFill>
              </a:rPr>
              <a:t> Practice</a:t>
            </a:r>
            <a:endParaRPr lang="en-GB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19800-DCA7-FEA6-AB72-0E321D007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206" y="628291"/>
            <a:ext cx="11575588" cy="28184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1400" b="1" dirty="0"/>
              <a:t>1. </a:t>
            </a:r>
            <a:r>
              <a:rPr lang="en-GB" sz="1400" b="1" dirty="0" err="1"/>
              <a:t>Cerintele</a:t>
            </a:r>
            <a:r>
              <a:rPr lang="en-GB" sz="1400" b="1" dirty="0"/>
              <a:t> </a:t>
            </a:r>
            <a:r>
              <a:rPr lang="en-GB" sz="1400" b="1" dirty="0" err="1"/>
              <a:t>pentru</a:t>
            </a:r>
            <a:r>
              <a:rPr lang="en-GB" sz="1400" b="1" dirty="0"/>
              <a:t> </a:t>
            </a:r>
            <a:r>
              <a:rPr lang="en-GB" sz="1400" b="1" dirty="0" err="1"/>
              <a:t>aplicatia</a:t>
            </a:r>
            <a:r>
              <a:rPr lang="en-GB" sz="1400" b="1" dirty="0"/>
              <a:t>/website-</a:t>
            </a:r>
            <a:r>
              <a:rPr lang="en-GB" sz="1400" b="1" dirty="0" err="1"/>
              <a:t>ul</a:t>
            </a:r>
            <a:r>
              <a:rPr lang="en-GB" sz="1400" b="1" dirty="0"/>
              <a:t> ales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AA0271-BF78-0B29-67C7-C44F898A4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AC5A95-E766-1C26-DB4F-67DCD8B1521B}"/>
              </a:ext>
            </a:extLst>
          </p:cNvPr>
          <p:cNvSpPr txBox="1"/>
          <p:nvPr/>
        </p:nvSpPr>
        <p:spPr>
          <a:xfrm>
            <a:off x="804568" y="367158"/>
            <a:ext cx="10548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u="none" strike="noStrike" dirty="0" err="1">
                <a:solidFill>
                  <a:srgbClr val="FFFFFF"/>
                </a:solidFill>
                <a:effectLst/>
                <a:latin typeface="Saira Semi Condensed"/>
              </a:rPr>
              <a:t>Punerea</a:t>
            </a:r>
            <a:r>
              <a:rPr lang="en-GB" sz="1600" i="1" u="none" strike="noStrike" dirty="0">
                <a:solidFill>
                  <a:srgbClr val="FFFFFF"/>
                </a:solidFill>
                <a:effectLst/>
                <a:latin typeface="Saira Semi Condensed"/>
              </a:rPr>
              <a:t> in </a:t>
            </a:r>
            <a:r>
              <a:rPr lang="en-GB" sz="1600" i="1" u="none" strike="noStrike" dirty="0" err="1">
                <a:solidFill>
                  <a:srgbClr val="FFFFFF"/>
                </a:solidFill>
                <a:effectLst/>
                <a:latin typeface="Saira Semi Condensed"/>
              </a:rPr>
              <a:t>practica</a:t>
            </a:r>
            <a:r>
              <a:rPr lang="en-GB" sz="1600" i="1" u="none" strike="noStrike" dirty="0">
                <a:solidFill>
                  <a:srgbClr val="FFFFFF"/>
                </a:solidFill>
                <a:effectLst/>
                <a:latin typeface="Saira Semi Condensed"/>
              </a:rPr>
              <a:t> a </a:t>
            </a:r>
            <a:r>
              <a:rPr lang="en-GB" sz="1600" i="1" u="none" strike="noStrike" dirty="0" err="1">
                <a:solidFill>
                  <a:srgbClr val="FFFFFF"/>
                </a:solidFill>
                <a:effectLst/>
                <a:latin typeface="Saira Semi Condensed"/>
              </a:rPr>
              <a:t>cunostintelor</a:t>
            </a:r>
            <a:r>
              <a:rPr lang="en-GB" sz="1600" i="1" u="none" strike="noStrike" dirty="0">
                <a:solidFill>
                  <a:srgbClr val="FFFFFF"/>
                </a:solidFill>
                <a:effectLst/>
                <a:latin typeface="Saira Semi Condensed"/>
              </a:rPr>
              <a:t> </a:t>
            </a:r>
            <a:r>
              <a:rPr lang="en-GB" sz="1600" i="1" u="none" strike="noStrike" dirty="0" err="1">
                <a:solidFill>
                  <a:srgbClr val="FFFFFF"/>
                </a:solidFill>
                <a:effectLst/>
                <a:latin typeface="Saira Semi Condensed"/>
              </a:rPr>
              <a:t>acumulate</a:t>
            </a:r>
            <a:endParaRPr lang="en-GB" sz="1600" i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DDF12-97A5-BB92-1393-EBDF4CF210D4}"/>
              </a:ext>
            </a:extLst>
          </p:cNvPr>
          <p:cNvSpPr txBox="1"/>
          <p:nvPr/>
        </p:nvSpPr>
        <p:spPr>
          <a:xfrm>
            <a:off x="308206" y="905830"/>
            <a:ext cx="11415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Am ales </a:t>
            </a:r>
            <a:r>
              <a:rPr lang="en-GB" sz="1400" dirty="0" err="1"/>
              <a:t>sa</a:t>
            </a:r>
            <a:r>
              <a:rPr lang="en-GB" sz="1400" dirty="0"/>
              <a:t> </a:t>
            </a:r>
            <a:r>
              <a:rPr lang="en-GB" sz="1400" dirty="0" err="1"/>
              <a:t>testez</a:t>
            </a:r>
            <a:r>
              <a:rPr lang="en-GB" sz="1400" dirty="0"/>
              <a:t> website-</a:t>
            </a:r>
            <a:r>
              <a:rPr lang="en-GB" sz="1400" dirty="0" err="1"/>
              <a:t>ul</a:t>
            </a:r>
            <a:r>
              <a:rPr lang="en-GB" sz="1400" dirty="0"/>
              <a:t> </a:t>
            </a:r>
            <a:r>
              <a:rPr lang="en-GB" sz="1400" dirty="0">
                <a:hlinkClick r:id="rId2"/>
              </a:rPr>
              <a:t>www.Autokarma.ro</a:t>
            </a:r>
            <a:r>
              <a:rPr lang="en-GB" sz="1400" dirty="0"/>
              <a:t>, un </a:t>
            </a:r>
            <a:r>
              <a:rPr lang="en-GB" sz="1400" dirty="0" err="1"/>
              <a:t>magazin</a:t>
            </a:r>
            <a:r>
              <a:rPr lang="en-GB" sz="1400" dirty="0"/>
              <a:t> online pe care </a:t>
            </a:r>
            <a:r>
              <a:rPr lang="en-GB" sz="1400" dirty="0" err="1"/>
              <a:t>eu</a:t>
            </a:r>
            <a:r>
              <a:rPr lang="en-GB" sz="1400" dirty="0"/>
              <a:t> il </a:t>
            </a:r>
            <a:r>
              <a:rPr lang="en-GB" sz="1400" dirty="0" err="1"/>
              <a:t>folosesc</a:t>
            </a:r>
            <a:r>
              <a:rPr lang="en-GB" sz="1400" dirty="0"/>
              <a:t> </a:t>
            </a:r>
            <a:r>
              <a:rPr lang="en-GB" sz="1400" dirty="0" err="1"/>
              <a:t>atunci</a:t>
            </a:r>
            <a:r>
              <a:rPr lang="en-GB" sz="1400" dirty="0"/>
              <a:t> cand am </a:t>
            </a:r>
            <a:r>
              <a:rPr lang="en-GB" sz="1400" dirty="0" err="1"/>
              <a:t>nevoie</a:t>
            </a:r>
            <a:r>
              <a:rPr lang="en-GB" sz="1400" dirty="0"/>
              <a:t> de </a:t>
            </a:r>
            <a:r>
              <a:rPr lang="en-GB" sz="1400" dirty="0" err="1"/>
              <a:t>piese</a:t>
            </a:r>
            <a:r>
              <a:rPr lang="en-GB" sz="1400" dirty="0"/>
              <a:t> auto.  </a:t>
            </a:r>
            <a:r>
              <a:rPr lang="en-GB" sz="1400" dirty="0" err="1"/>
              <a:t>Proiectul</a:t>
            </a:r>
            <a:r>
              <a:rPr lang="en-GB" sz="1400" dirty="0"/>
              <a:t> de </a:t>
            </a:r>
            <a:r>
              <a:rPr lang="en-GB" sz="1400" dirty="0" err="1"/>
              <a:t>testare</a:t>
            </a:r>
            <a:r>
              <a:rPr lang="en-GB" sz="1400" dirty="0"/>
              <a:t> a </a:t>
            </a:r>
            <a:r>
              <a:rPr lang="en-GB" sz="1400" dirty="0" err="1"/>
              <a:t>fost</a:t>
            </a:r>
            <a:r>
              <a:rPr lang="en-GB" sz="1400" dirty="0"/>
              <a:t> </a:t>
            </a:r>
            <a:r>
              <a:rPr lang="en-GB" sz="1400" dirty="0" err="1"/>
              <a:t>realizat</a:t>
            </a:r>
            <a:r>
              <a:rPr lang="en-GB" sz="1400" dirty="0"/>
              <a:t> cu </a:t>
            </a:r>
            <a:r>
              <a:rPr lang="en-GB" sz="1400" dirty="0" err="1"/>
              <a:t>ajutorul</a:t>
            </a:r>
            <a:r>
              <a:rPr lang="en-GB" sz="1400" dirty="0"/>
              <a:t> </a:t>
            </a:r>
            <a:r>
              <a:rPr lang="en-GB" sz="1400" dirty="0" err="1"/>
              <a:t>uneltei</a:t>
            </a:r>
            <a:r>
              <a:rPr lang="en-GB" sz="1400" dirty="0"/>
              <a:t> JIRA </a:t>
            </a:r>
            <a:r>
              <a:rPr lang="en-GB" sz="1400" dirty="0" err="1"/>
              <a:t>si</a:t>
            </a:r>
            <a:r>
              <a:rPr lang="en-GB" sz="1400" dirty="0"/>
              <a:t> </a:t>
            </a:r>
            <a:r>
              <a:rPr lang="en-GB" sz="1400" dirty="0" err="1"/>
              <a:t>contine</a:t>
            </a:r>
            <a:r>
              <a:rPr lang="en-GB" sz="1400" dirty="0"/>
              <a:t> </a:t>
            </a:r>
            <a:r>
              <a:rPr lang="en-GB" sz="1400" dirty="0" err="1"/>
              <a:t>patru</a:t>
            </a:r>
            <a:r>
              <a:rPr lang="en-GB" sz="1400" dirty="0"/>
              <a:t> </a:t>
            </a:r>
            <a:r>
              <a:rPr lang="en-GB" sz="1400" dirty="0" err="1"/>
              <a:t>cerinte</a:t>
            </a:r>
            <a:r>
              <a:rPr lang="en-GB" sz="1400" dirty="0"/>
              <a:t> de business (Story).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2C9F8E-94CE-B18C-5757-A3A5CF43679A}"/>
              </a:ext>
            </a:extLst>
          </p:cNvPr>
          <p:cNvSpPr txBox="1"/>
          <p:nvPr/>
        </p:nvSpPr>
        <p:spPr>
          <a:xfrm>
            <a:off x="6722102" y="1348605"/>
            <a:ext cx="556050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Cele </a:t>
            </a:r>
            <a:r>
              <a:rPr lang="en-GB" sz="1400" dirty="0" err="1"/>
              <a:t>patru</a:t>
            </a:r>
            <a:r>
              <a:rPr lang="en-GB" sz="1400" dirty="0"/>
              <a:t> story-</a:t>
            </a:r>
            <a:r>
              <a:rPr lang="en-GB" sz="1400" dirty="0" err="1"/>
              <a:t>uri</a:t>
            </a:r>
            <a:r>
              <a:rPr lang="en-GB" sz="1400" dirty="0"/>
              <a:t> </a:t>
            </a:r>
            <a:r>
              <a:rPr lang="en-GB" sz="1400" dirty="0" err="1"/>
              <a:t>acopera</a:t>
            </a:r>
            <a:r>
              <a:rPr lang="en-GB" sz="1400" dirty="0"/>
              <a:t> </a:t>
            </a:r>
            <a:r>
              <a:rPr lang="en-GB" sz="1400" dirty="0" err="1"/>
              <a:t>cele</a:t>
            </a:r>
            <a:r>
              <a:rPr lang="en-GB" sz="1400" dirty="0"/>
              <a:t> </a:t>
            </a:r>
            <a:r>
              <a:rPr lang="en-GB" sz="1400" dirty="0" err="1"/>
              <a:t>mai</a:t>
            </a:r>
            <a:r>
              <a:rPr lang="en-GB" sz="1400" dirty="0"/>
              <a:t> </a:t>
            </a:r>
            <a:r>
              <a:rPr lang="en-GB" sz="1400" dirty="0" err="1"/>
              <a:t>importante</a:t>
            </a:r>
            <a:r>
              <a:rPr lang="en-GB" sz="1400" dirty="0"/>
              <a:t> </a:t>
            </a:r>
            <a:r>
              <a:rPr lang="en-GB" sz="1400" dirty="0" err="1"/>
              <a:t>si</a:t>
            </a:r>
            <a:r>
              <a:rPr lang="en-GB" sz="1400" dirty="0"/>
              <a:t> </a:t>
            </a:r>
            <a:r>
              <a:rPr lang="en-GB" sz="1400" dirty="0" err="1"/>
              <a:t>esentiale</a:t>
            </a:r>
            <a:r>
              <a:rPr lang="en-GB" sz="1400" dirty="0"/>
              <a:t> </a:t>
            </a:r>
            <a:r>
              <a:rPr lang="en-GB" sz="1400" dirty="0" err="1"/>
              <a:t>cerinte</a:t>
            </a:r>
            <a:r>
              <a:rPr lang="en-GB" sz="1400" dirty="0"/>
              <a:t> pe care </a:t>
            </a:r>
            <a:r>
              <a:rPr lang="en-GB" sz="1400" dirty="0" err="1"/>
              <a:t>trebuie</a:t>
            </a:r>
            <a:r>
              <a:rPr lang="en-GB" sz="1400" dirty="0"/>
              <a:t> </a:t>
            </a:r>
            <a:r>
              <a:rPr lang="en-GB" sz="1400" dirty="0" err="1"/>
              <a:t>sa</a:t>
            </a:r>
            <a:r>
              <a:rPr lang="en-GB" sz="1400" dirty="0"/>
              <a:t> le </a:t>
            </a:r>
            <a:r>
              <a:rPr lang="en-GB" sz="1400" dirty="0" err="1"/>
              <a:t>indeplineasca</a:t>
            </a:r>
            <a:r>
              <a:rPr lang="en-GB" sz="1400" dirty="0"/>
              <a:t> un </a:t>
            </a:r>
            <a:r>
              <a:rPr lang="en-GB" sz="1400" dirty="0" err="1"/>
              <a:t>magazin</a:t>
            </a:r>
            <a:r>
              <a:rPr lang="en-GB" sz="1400" dirty="0"/>
              <a:t> online </a:t>
            </a:r>
            <a:r>
              <a:rPr lang="en-GB" sz="1400" dirty="0" err="1"/>
              <a:t>si</a:t>
            </a:r>
            <a:r>
              <a:rPr lang="en-GB" sz="1400" dirty="0"/>
              <a:t> </a:t>
            </a:r>
            <a:r>
              <a:rPr lang="en-GB" sz="1400" dirty="0" err="1"/>
              <a:t>anume</a:t>
            </a:r>
            <a:r>
              <a:rPr lang="en-GB" sz="1400" dirty="0"/>
              <a:t>, </a:t>
            </a:r>
            <a:r>
              <a:rPr lang="en-GB" sz="1400" dirty="0" err="1"/>
              <a:t>utilizatorul</a:t>
            </a:r>
            <a:r>
              <a:rPr lang="en-GB" sz="1400" dirty="0"/>
              <a:t> </a:t>
            </a:r>
            <a:r>
              <a:rPr lang="en-GB" sz="1400" dirty="0" err="1"/>
              <a:t>sa</a:t>
            </a:r>
            <a:r>
              <a:rPr lang="en-GB" sz="1400" dirty="0"/>
              <a:t> </a:t>
            </a:r>
            <a:r>
              <a:rPr lang="en-GB" sz="1400" dirty="0" err="1"/>
              <a:t>poata</a:t>
            </a:r>
            <a:r>
              <a:rPr lang="en-GB" sz="1400" dirty="0"/>
              <a:t> </a:t>
            </a:r>
            <a:r>
              <a:rPr lang="en-GB" sz="1400" dirty="0" err="1"/>
              <a:t>crea</a:t>
            </a:r>
            <a:r>
              <a:rPr lang="en-GB" sz="1400" dirty="0"/>
              <a:t> </a:t>
            </a:r>
            <a:r>
              <a:rPr lang="en-GB" sz="1400" dirty="0" err="1"/>
              <a:t>si</a:t>
            </a:r>
            <a:r>
              <a:rPr lang="en-GB" sz="1400" dirty="0"/>
              <a:t> </a:t>
            </a:r>
            <a:r>
              <a:rPr lang="en-GB" sz="1400" dirty="0" err="1"/>
              <a:t>accesa</a:t>
            </a:r>
            <a:r>
              <a:rPr lang="en-GB" sz="1400" dirty="0"/>
              <a:t> </a:t>
            </a:r>
            <a:r>
              <a:rPr lang="en-GB" sz="1400" dirty="0" err="1"/>
              <a:t>propriul</a:t>
            </a:r>
            <a:r>
              <a:rPr lang="en-GB" sz="1400" dirty="0"/>
              <a:t> </a:t>
            </a:r>
            <a:r>
              <a:rPr lang="en-GB" sz="1400" dirty="0" err="1"/>
              <a:t>cont</a:t>
            </a:r>
            <a:r>
              <a:rPr lang="en-GB" sz="1400" dirty="0"/>
              <a:t>, </a:t>
            </a:r>
            <a:r>
              <a:rPr lang="en-GB" sz="1400" dirty="0" err="1"/>
              <a:t>sa</a:t>
            </a:r>
            <a:r>
              <a:rPr lang="en-GB" sz="1400" dirty="0"/>
              <a:t> </a:t>
            </a:r>
            <a:r>
              <a:rPr lang="en-GB" sz="1400" dirty="0" err="1"/>
              <a:t>poata</a:t>
            </a:r>
            <a:r>
              <a:rPr lang="en-GB" sz="1400" dirty="0"/>
              <a:t> </a:t>
            </a:r>
            <a:r>
              <a:rPr lang="en-GB" sz="1400" dirty="0" err="1"/>
              <a:t>cauta</a:t>
            </a:r>
            <a:r>
              <a:rPr lang="en-GB" sz="1400" dirty="0"/>
              <a:t> cat </a:t>
            </a:r>
            <a:r>
              <a:rPr lang="en-GB" sz="1400" dirty="0" err="1"/>
              <a:t>si</a:t>
            </a:r>
            <a:r>
              <a:rPr lang="en-GB" sz="1400" dirty="0"/>
              <a:t> </a:t>
            </a:r>
            <a:r>
              <a:rPr lang="en-GB" sz="1400" dirty="0" err="1"/>
              <a:t>sa</a:t>
            </a:r>
            <a:r>
              <a:rPr lang="en-GB" sz="1400" dirty="0"/>
              <a:t> </a:t>
            </a:r>
            <a:r>
              <a:rPr lang="en-GB" sz="1400" dirty="0" err="1"/>
              <a:t>poata</a:t>
            </a:r>
            <a:r>
              <a:rPr lang="en-GB" sz="1400" dirty="0"/>
              <a:t> </a:t>
            </a:r>
            <a:r>
              <a:rPr lang="en-GB" sz="1400" dirty="0" err="1"/>
              <a:t>cumpara</a:t>
            </a:r>
            <a:r>
              <a:rPr lang="en-GB" sz="1400" dirty="0"/>
              <a:t> </a:t>
            </a:r>
            <a:r>
              <a:rPr lang="en-GB" sz="1400" dirty="0" err="1"/>
              <a:t>produsele</a:t>
            </a:r>
            <a:r>
              <a:rPr lang="en-GB" sz="1400" dirty="0"/>
              <a:t> </a:t>
            </a:r>
            <a:r>
              <a:rPr lang="en-GB" sz="1400" dirty="0" err="1"/>
              <a:t>dorite</a:t>
            </a:r>
            <a:r>
              <a:rPr lang="en-GB" sz="1400" dirty="0"/>
              <a:t>. Mai </a:t>
            </a:r>
            <a:r>
              <a:rPr lang="en-GB" sz="1400" dirty="0" err="1"/>
              <a:t>jos</a:t>
            </a:r>
            <a:r>
              <a:rPr lang="en-GB" sz="1400" dirty="0"/>
              <a:t> </a:t>
            </a:r>
            <a:r>
              <a:rPr lang="en-GB" sz="1400" dirty="0" err="1"/>
              <a:t>puteti</a:t>
            </a:r>
            <a:r>
              <a:rPr lang="en-GB" sz="1400" dirty="0"/>
              <a:t> </a:t>
            </a:r>
            <a:r>
              <a:rPr lang="en-GB" sz="1400" dirty="0" err="1"/>
              <a:t>urmari</a:t>
            </a:r>
            <a:r>
              <a:rPr lang="en-GB" sz="1400" dirty="0"/>
              <a:t> </a:t>
            </a:r>
            <a:r>
              <a:rPr lang="en-GB" sz="1400" dirty="0" err="1"/>
              <a:t>continutul</a:t>
            </a:r>
            <a:r>
              <a:rPr lang="en-GB" sz="1400" dirty="0"/>
              <a:t> </a:t>
            </a:r>
            <a:r>
              <a:rPr lang="en-GB" sz="1400" dirty="0" err="1"/>
              <a:t>celui</a:t>
            </a:r>
            <a:r>
              <a:rPr lang="en-GB" sz="1400" dirty="0"/>
              <a:t> de-al </a:t>
            </a:r>
            <a:r>
              <a:rPr lang="en-GB" sz="1400" dirty="0" err="1"/>
              <a:t>doilea</a:t>
            </a:r>
            <a:r>
              <a:rPr lang="en-GB" sz="1400" dirty="0"/>
              <a:t> story, (AS-26)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3CB8EC-1DBE-4337-F8AD-AEEDBB7C8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206" y="1429050"/>
            <a:ext cx="6350050" cy="12724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4976104-8DFE-E150-8247-925BDB86FA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568" y="2719059"/>
            <a:ext cx="4431521" cy="410577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136878C-35ED-6DDF-56C9-A3C3842BB5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6089" y="2719059"/>
            <a:ext cx="6723210" cy="4104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592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0BA246-2899-2914-159A-44B21CC016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0339" y="333978"/>
            <a:ext cx="102338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2000" b="1" dirty="0" err="1"/>
              <a:t>Conditii</a:t>
            </a:r>
            <a:r>
              <a:rPr lang="en-GB" sz="2000" b="1" dirty="0"/>
              <a:t> de </a:t>
            </a:r>
            <a:r>
              <a:rPr lang="en-GB" sz="2000" b="1" dirty="0" err="1"/>
              <a:t>testare</a:t>
            </a:r>
            <a:endParaRPr lang="en-GB" sz="20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3715A5-2271-E362-1308-6E93C5E71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951" y="860074"/>
            <a:ext cx="9603755" cy="5314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772417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0</TotalTime>
  <Words>1369</Words>
  <Application>Microsoft Office PowerPoint</Application>
  <PresentationFormat>Widescreen</PresentationFormat>
  <Paragraphs>137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Corbel</vt:lpstr>
      <vt:lpstr>Inria Sans</vt:lpstr>
      <vt:lpstr>Noto Sans Symbols</vt:lpstr>
      <vt:lpstr>Saira Semi Condensed</vt:lpstr>
      <vt:lpstr>Söhne</vt:lpstr>
      <vt:lpstr>Depth</vt:lpstr>
      <vt:lpstr>PROIECT FINAL </vt:lpstr>
      <vt:lpstr>PARTEA I - Notiuni Teoretice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PARTEA II – Aspecte Practice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Va multumesc!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PROIECT FINAL testare manualĂ </dc:title>
  <dc:creator>Adi Sandu</dc:creator>
  <cp:lastModifiedBy>Adi Sandu</cp:lastModifiedBy>
  <cp:revision>22</cp:revision>
  <dcterms:created xsi:type="dcterms:W3CDTF">2023-05-15T18:18:45Z</dcterms:created>
  <dcterms:modified xsi:type="dcterms:W3CDTF">2023-10-10T19:26:38Z</dcterms:modified>
</cp:coreProperties>
</file>

<file path=docProps/thumbnail.jpeg>
</file>